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33"/>
  </p:notesMasterIdLst>
  <p:handoutMasterIdLst>
    <p:handoutMasterId r:id="rId34"/>
  </p:handoutMasterIdLst>
  <p:sldIdLst>
    <p:sldId id="256" r:id="rId2"/>
    <p:sldId id="606" r:id="rId3"/>
    <p:sldId id="257" r:id="rId4"/>
    <p:sldId id="367" r:id="rId5"/>
    <p:sldId id="258" r:id="rId6"/>
    <p:sldId id="369" r:id="rId7"/>
    <p:sldId id="259" r:id="rId8"/>
    <p:sldId id="482" r:id="rId9"/>
    <p:sldId id="372" r:id="rId10"/>
    <p:sldId id="260" r:id="rId11"/>
    <p:sldId id="374" r:id="rId12"/>
    <p:sldId id="314" r:id="rId13"/>
    <p:sldId id="376" r:id="rId14"/>
    <p:sldId id="261" r:id="rId15"/>
    <p:sldId id="380" r:id="rId16"/>
    <p:sldId id="262" r:id="rId17"/>
    <p:sldId id="263" r:id="rId18"/>
    <p:sldId id="285" r:id="rId19"/>
    <p:sldId id="264" r:id="rId20"/>
    <p:sldId id="384" r:id="rId21"/>
    <p:sldId id="586" r:id="rId22"/>
    <p:sldId id="587" r:id="rId23"/>
    <p:sldId id="588" r:id="rId24"/>
    <p:sldId id="589" r:id="rId25"/>
    <p:sldId id="548" r:id="rId26"/>
    <p:sldId id="549" r:id="rId27"/>
    <p:sldId id="550" r:id="rId28"/>
    <p:sldId id="551" r:id="rId29"/>
    <p:sldId id="552" r:id="rId30"/>
    <p:sldId id="553" r:id="rId31"/>
    <p:sldId id="294" r:id="rId32"/>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6/16/2014</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6/16/2014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0864F1-913D-4A82-97B9-3F4F8AA206B0}"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0864F1-913D-4A82-97B9-3F4F8AA206B0}" type="slidenum">
              <a:rPr lang="en-US" smtClean="0"/>
              <a:pPr fontAlgn="base">
                <a:spcBef>
                  <a:spcPct val="0"/>
                </a:spcBef>
                <a:spcAft>
                  <a:spcPct val="0"/>
                </a:spcAft>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6/16/2014</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SAXENA &amp; SAXENA</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6/16/2014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6/16/2014</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SAXENA &amp; SAXENA</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6/16/2014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6/16/2014</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6/16/2014</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6/16/2014</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6/16/2014</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SAXENA &amp; SAXENA</a:t>
            </a:r>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6/16/2014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SAXENA &amp; SAXENA</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6/16/2014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SAXENA &amp; SAXENA</a:t>
            </a:r>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6/16/2014</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6/16/2014</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a:t>SAXENA &amp; SAXENA</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CA.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err="1" smtClean="0">
                <a:solidFill>
                  <a:schemeClr val="bg1"/>
                </a:solidFill>
                <a:latin typeface="Arial Unicode MS" pitchFamily="34" charset="-128"/>
                <a:ea typeface="Arial Unicode MS" pitchFamily="34" charset="-128"/>
                <a:cs typeface="Arial Unicode MS" pitchFamily="34" charset="-128"/>
              </a:rPr>
              <a:t>Saxena</a:t>
            </a:r>
            <a:r>
              <a:rPr lang="en-US" sz="2400" b="1" dirty="0" smtClean="0">
                <a:solidFill>
                  <a:schemeClr val="bg1"/>
                </a:solidFill>
                <a:latin typeface="Arial Unicode MS" pitchFamily="34" charset="-128"/>
                <a:ea typeface="Arial Unicode MS" pitchFamily="34" charset="-128"/>
                <a:cs typeface="Arial Unicode MS" pitchFamily="34" charset="-128"/>
              </a:rPr>
              <a:t> &amp;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Chartered Accountants</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811, </a:t>
            </a:r>
            <a:r>
              <a:rPr lang="en-US" sz="2000" b="1" dirty="0" err="1" smtClean="0">
                <a:solidFill>
                  <a:schemeClr val="bg1"/>
                </a:solidFill>
                <a:latin typeface="Arial Unicode MS" pitchFamily="34" charset="-128"/>
                <a:ea typeface="Arial Unicode MS" pitchFamily="34" charset="-128"/>
                <a:cs typeface="Arial Unicode MS" pitchFamily="34" charset="-128"/>
              </a:rPr>
              <a:t>Ansal</a:t>
            </a:r>
            <a:r>
              <a:rPr lang="en-US" sz="2000" b="1" dirty="0" smtClean="0">
                <a:solidFill>
                  <a:schemeClr val="bg1"/>
                </a:solidFill>
                <a:latin typeface="Arial Unicode MS" pitchFamily="34" charset="-128"/>
                <a:ea typeface="Arial Unicode MS" pitchFamily="34" charset="-128"/>
                <a:cs typeface="Arial Unicode MS" pitchFamily="34" charset="-128"/>
              </a:rPr>
              <a:t> </a:t>
            </a:r>
            <a:r>
              <a:rPr lang="en-US" sz="2000" b="1" dirty="0" err="1" smtClean="0">
                <a:solidFill>
                  <a:schemeClr val="bg1"/>
                </a:solidFill>
                <a:latin typeface="Arial Unicode MS" pitchFamily="34" charset="-128"/>
                <a:ea typeface="Arial Unicode MS" pitchFamily="34" charset="-128"/>
                <a:cs typeface="Arial Unicode MS" pitchFamily="34" charset="-128"/>
              </a:rPr>
              <a:t>Bhawan</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16, </a:t>
            </a:r>
            <a:r>
              <a:rPr lang="en-US" sz="2000" b="1" dirty="0" err="1" smtClean="0">
                <a:solidFill>
                  <a:schemeClr val="bg1"/>
                </a:solidFill>
                <a:latin typeface="Arial Unicode MS" pitchFamily="34" charset="-128"/>
                <a:ea typeface="Arial Unicode MS" pitchFamily="34" charset="-128"/>
                <a:cs typeface="Arial Unicode MS" pitchFamily="34" charset="-128"/>
              </a:rPr>
              <a:t>Kasturba</a:t>
            </a:r>
            <a:r>
              <a:rPr lang="en-US" sz="2000" b="1" dirty="0" smtClean="0">
                <a:solidFill>
                  <a:schemeClr val="bg1"/>
                </a:solidFill>
                <a:latin typeface="Arial Unicode MS" pitchFamily="34" charset="-128"/>
                <a:ea typeface="Arial Unicode MS" pitchFamily="34" charset="-128"/>
                <a:cs typeface="Arial Unicode MS" pitchFamily="34" charset="-128"/>
              </a:rPr>
              <a:t> Gandhi </a:t>
            </a:r>
            <a:r>
              <a:rPr lang="en-US" sz="2000" b="1" dirty="0" err="1" smtClean="0">
                <a:solidFill>
                  <a:schemeClr val="bg1"/>
                </a:solidFill>
                <a:latin typeface="Arial Unicode MS" pitchFamily="34" charset="-128"/>
                <a:ea typeface="Arial Unicode MS" pitchFamily="34" charset="-128"/>
                <a:cs typeface="Arial Unicode MS" pitchFamily="34" charset="-128"/>
              </a:rPr>
              <a:t>Marg</a:t>
            </a:r>
            <a:r>
              <a:rPr lang="en-US" sz="2000" b="1" dirty="0" smtClean="0">
                <a:solidFill>
                  <a:schemeClr val="bg1"/>
                </a:solidFill>
                <a:latin typeface="Arial Unicode MS" pitchFamily="34" charset="-128"/>
                <a:ea typeface="Arial Unicode MS" pitchFamily="34" charset="-128"/>
                <a:cs typeface="Arial Unicode MS" pitchFamily="34" charset="-128"/>
              </a:rPr>
              <a:t>,</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arunsaxena@saxenaandsaxena.com</a:t>
            </a: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POSTAL BALLOT </a:t>
            </a:r>
            <a:r>
              <a:rPr lang="en-US" dirty="0" smtClean="0"/>
              <a:t>(Section 110)</a:t>
            </a:r>
            <a:br>
              <a:rPr lang="en-US" dirty="0" smtClean="0"/>
            </a:b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Now provisions for postal ballot are applicable for all companies whether listed or unlisted.</a:t>
            </a: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Not applicable for ordinary business in respect of which Directors or Auditors have right to be heard in the meeting</a:t>
            </a: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91CD906-B424-4E59-BCAB-7D2D9BEA5F45}" type="slidenum">
              <a:rPr lang="en-US"/>
              <a:pPr>
                <a:defRPr/>
              </a:pPr>
              <a:t>10</a:t>
            </a:fld>
            <a:endParaRPr lang="en-US"/>
          </a:p>
        </p:txBody>
      </p:sp>
      <p:sp>
        <p:nvSpPr>
          <p:cNvPr id="13317" name="Footer Placeholder 4"/>
          <p:cNvSpPr>
            <a:spLocks noGrp="1"/>
          </p:cNvSpPr>
          <p:nvPr>
            <p:ph type="ftr" sz="quarter" idx="11"/>
          </p:nvPr>
        </p:nvSpPr>
        <p:spPr bwMode="auto">
          <a:xfrm>
            <a:off x="609600" y="6324600"/>
            <a:ext cx="8305800" cy="5334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ANNUAL RETURN </a:t>
            </a:r>
            <a:r>
              <a:rPr lang="en-US" dirty="0" smtClean="0"/>
              <a:t>(Section92)</a:t>
            </a:r>
            <a:r>
              <a:rPr lang="en-US" b="1" dirty="0" smtClean="0"/>
              <a:t> </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0" indent="0" algn="just" eaLnBrk="1" fontAlgn="auto" hangingPunct="1">
              <a:spcAft>
                <a:spcPts val="0"/>
              </a:spcAft>
              <a:buNone/>
              <a:defRPr/>
            </a:pPr>
            <a:r>
              <a:rPr lang="en-US" sz="2000" dirty="0" smtClean="0">
                <a:latin typeface="Arial Unicode MS" pitchFamily="34" charset="-128"/>
                <a:ea typeface="Arial Unicode MS" pitchFamily="34" charset="-128"/>
                <a:cs typeface="Arial Unicode MS" pitchFamily="34" charset="-128"/>
              </a:rPr>
              <a:t>In addition to the existing particulars following more particulars are required to be given in the annual return.</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Principal business activities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Particulars of holding, subsidiaries and associate companies.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other securities issued</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Promoters, KMPs and changes in these since last F.Y.</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meetings of members, Board &amp; Committees </a:t>
            </a:r>
            <a:r>
              <a:rPr lang="en-US" sz="2000" dirty="0" err="1" smtClean="0">
                <a:latin typeface="Arial Unicode MS" pitchFamily="34" charset="-128"/>
                <a:ea typeface="Arial Unicode MS" pitchFamily="34" charset="-128"/>
                <a:cs typeface="Arial Unicode MS" pitchFamily="34" charset="-128"/>
              </a:rPr>
              <a:t>alongwith</a:t>
            </a:r>
            <a:r>
              <a:rPr lang="en-US" sz="2000" dirty="0" smtClean="0">
                <a:latin typeface="Arial Unicode MS" pitchFamily="34" charset="-128"/>
                <a:ea typeface="Arial Unicode MS" pitchFamily="34" charset="-128"/>
                <a:cs typeface="Arial Unicode MS" pitchFamily="34" charset="-128"/>
              </a:rPr>
              <a:t> attendance details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Remuneration of Directors &amp; KMPs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Penalties or punishment imposed on company, directors or officers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compounding of offences and appeal thereof (if any)</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shares held by Foreign Institution; name, address and percentage </a:t>
            </a: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91CD906-B424-4E59-BCAB-7D2D9BEA5F45}" type="slidenum">
              <a:rPr lang="en-US"/>
              <a:pPr>
                <a:defRPr/>
              </a:pPr>
              <a:t>11</a:t>
            </a:fld>
            <a:endParaRPr lang="en-US"/>
          </a:p>
        </p:txBody>
      </p:sp>
      <p:sp>
        <p:nvSpPr>
          <p:cNvPr id="13317" name="Footer Placeholder 4"/>
          <p:cNvSpPr>
            <a:spLocks noGrp="1"/>
          </p:cNvSpPr>
          <p:nvPr>
            <p:ph type="ftr" sz="quarter" idx="11"/>
          </p:nvPr>
        </p:nvSpPr>
        <p:spPr bwMode="auto">
          <a:xfrm>
            <a:off x="685800" y="6324600"/>
            <a:ext cx="8305800" cy="5334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a:bodyPr>
          <a:lstStyle/>
          <a:p>
            <a:pPr eaLnBrk="1" fontAlgn="auto" hangingPunct="1">
              <a:spcAft>
                <a:spcPts val="0"/>
              </a:spcAft>
              <a:defRPr/>
            </a:pPr>
            <a:endParaRPr lang="en-US" dirty="0"/>
          </a:p>
        </p:txBody>
      </p:sp>
      <p:sp>
        <p:nvSpPr>
          <p:cNvPr id="3" name="Content Placeholder 2"/>
          <p:cNvSpPr>
            <a:spLocks noGrp="1"/>
          </p:cNvSpPr>
          <p:nvPr>
            <p:ph sz="quarter" idx="1"/>
          </p:nvPr>
        </p:nvSpPr>
        <p:spPr>
          <a:xfrm>
            <a:off x="612775" y="1600200"/>
            <a:ext cx="8153400" cy="4495800"/>
          </a:xfrm>
        </p:spPr>
        <p:txBody>
          <a:bodyPr>
            <a:normAutofit fontScale="92500" lnSpcReduction="10000"/>
          </a:bodyPr>
          <a:lstStyle/>
          <a:p>
            <a:pPr marL="320040" indent="-320040" algn="just" eaLnBrk="1" fontAlgn="auto" hangingPunct="1">
              <a:spcAft>
                <a:spcPts val="0"/>
              </a:spcAft>
              <a:buFont typeface="Wingdings"/>
              <a:buChar char=""/>
              <a:defRPr/>
            </a:pPr>
            <a:r>
              <a:rPr lang="en-US" sz="2800" dirty="0" smtClean="0">
                <a:latin typeface="Arial Unicode MS" pitchFamily="34" charset="-128"/>
                <a:ea typeface="Arial Unicode MS" pitchFamily="34" charset="-128"/>
                <a:cs typeface="Arial Unicode MS" pitchFamily="34" charset="-128"/>
              </a:rPr>
              <a:t>Listed company or company having paid up capital of </a:t>
            </a:r>
            <a:r>
              <a:rPr lang="en-US" sz="2800" u="sng" dirty="0" smtClean="0">
                <a:latin typeface="Arial Unicode MS" pitchFamily="34" charset="-128"/>
                <a:ea typeface="Arial Unicode MS" pitchFamily="34" charset="-128"/>
                <a:cs typeface="Arial Unicode MS" pitchFamily="34" charset="-128"/>
              </a:rPr>
              <a:t>Rs.5.00 </a:t>
            </a:r>
            <a:r>
              <a:rPr lang="en-US" sz="2800" u="sng" dirty="0" err="1" smtClean="0">
                <a:latin typeface="Arial Unicode MS" pitchFamily="34" charset="-128"/>
                <a:ea typeface="Arial Unicode MS" pitchFamily="34" charset="-128"/>
                <a:cs typeface="Arial Unicode MS" pitchFamily="34" charset="-128"/>
              </a:rPr>
              <a:t>crores</a:t>
            </a:r>
            <a:r>
              <a:rPr lang="en-US" sz="2800" u="sng" dirty="0" smtClean="0">
                <a:latin typeface="Arial Unicode MS" pitchFamily="34" charset="-128"/>
                <a:ea typeface="Arial Unicode MS" pitchFamily="34" charset="-128"/>
                <a:cs typeface="Arial Unicode MS" pitchFamily="34" charset="-128"/>
              </a:rPr>
              <a:t> or more and turnover of Rs.25.00 </a:t>
            </a:r>
            <a:r>
              <a:rPr lang="en-US" sz="2800" u="sng" dirty="0" err="1" smtClean="0">
                <a:latin typeface="Arial Unicode MS" pitchFamily="34" charset="-128"/>
                <a:ea typeface="Arial Unicode MS" pitchFamily="34" charset="-128"/>
                <a:cs typeface="Arial Unicode MS" pitchFamily="34" charset="-128"/>
              </a:rPr>
              <a:t>crores</a:t>
            </a:r>
            <a:r>
              <a:rPr lang="en-US" sz="2800" u="sng" dirty="0" smtClean="0">
                <a:latin typeface="Arial Unicode MS" pitchFamily="34" charset="-128"/>
                <a:ea typeface="Arial Unicode MS" pitchFamily="34" charset="-128"/>
                <a:cs typeface="Arial Unicode MS" pitchFamily="34" charset="-128"/>
              </a:rPr>
              <a:t> or more </a:t>
            </a:r>
          </a:p>
          <a:p>
            <a:pPr marL="320040" indent="-320040" algn="just" eaLnBrk="1" fontAlgn="auto" hangingPunct="1">
              <a:spcAft>
                <a:spcPts val="0"/>
              </a:spcAft>
              <a:buNone/>
              <a:defRPr/>
            </a:pPr>
            <a:endParaRPr lang="en-US" sz="11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800" dirty="0" smtClean="0">
                <a:latin typeface="Arial Unicode MS" pitchFamily="34" charset="-128"/>
                <a:ea typeface="Arial Unicode MS" pitchFamily="34" charset="-128"/>
                <a:cs typeface="Arial Unicode MS" pitchFamily="34" charset="-128"/>
              </a:rPr>
              <a:t>Annual Return is to be prepared as on the close of the F.Y.</a:t>
            </a:r>
          </a:p>
          <a:p>
            <a:pPr marL="320040" indent="-320040" algn="just" eaLnBrk="1" fontAlgn="auto" hangingPunct="1">
              <a:spcAft>
                <a:spcPts val="0"/>
              </a:spcAft>
              <a:buFont typeface="Wingdings"/>
              <a:buChar char=""/>
              <a:defRPr/>
            </a:pPr>
            <a:endParaRPr lang="en-US" sz="12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800" dirty="0" smtClean="0">
                <a:latin typeface="Arial Unicode MS" pitchFamily="34" charset="-128"/>
                <a:ea typeface="Arial Unicode MS" pitchFamily="34" charset="-128"/>
                <a:cs typeface="Arial Unicode MS" pitchFamily="34" charset="-128"/>
              </a:rPr>
              <a:t>Annual Return is to be signed in case of OPC or small company :  by CS or by Director</a:t>
            </a:r>
          </a:p>
          <a:p>
            <a:pPr marL="320040" indent="-320040" algn="just" eaLnBrk="1" fontAlgn="auto" hangingPunct="1">
              <a:spcAft>
                <a:spcPts val="0"/>
              </a:spcAft>
              <a:buFont typeface="Wingdings"/>
              <a:buChar char=""/>
              <a:defRPr/>
            </a:pPr>
            <a:endParaRPr lang="en-US" sz="11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800" dirty="0" smtClean="0">
                <a:latin typeface="Arial Unicode MS" pitchFamily="34" charset="-128"/>
                <a:ea typeface="Arial Unicode MS" pitchFamily="34" charset="-128"/>
                <a:cs typeface="Arial Unicode MS" pitchFamily="34" charset="-128"/>
              </a:rPr>
              <a:t>In case of other company :  by one Director with CS or CS in practice.</a:t>
            </a:r>
          </a:p>
          <a:p>
            <a:pPr marL="320040" indent="-320040" algn="just" eaLnBrk="1" fontAlgn="auto" hangingPunct="1">
              <a:spcAft>
                <a:spcPts val="0"/>
              </a:spcAft>
              <a:buFont typeface="Wingdings"/>
              <a:buChar char=""/>
              <a:defRPr/>
            </a:pPr>
            <a:endParaRPr lang="en-US" sz="11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68F5321E-1643-4EFD-98AD-03329C045AC2}" type="slidenum">
              <a:rPr lang="en-US"/>
              <a:pPr>
                <a:defRPr/>
              </a:pPr>
              <a:t>12</a:t>
            </a:fld>
            <a:endParaRPr lang="en-US"/>
          </a:p>
        </p:txBody>
      </p:sp>
      <p:sp>
        <p:nvSpPr>
          <p:cNvPr id="14341"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sz="3200" dirty="0" smtClean="0"/>
              <a:t>REPORT ON AGM (SECTION 121 RULE 7.26)</a:t>
            </a:r>
            <a:endParaRPr lang="en-US" sz="3200" dirty="0"/>
          </a:p>
        </p:txBody>
      </p:sp>
      <p:sp>
        <p:nvSpPr>
          <p:cNvPr id="3" name="Content Placeholder 2"/>
          <p:cNvSpPr>
            <a:spLocks noGrp="1"/>
          </p:cNvSpPr>
          <p:nvPr>
            <p:ph sz="quarter" idx="1"/>
          </p:nvPr>
        </p:nvSpPr>
        <p:spPr>
          <a:xfrm>
            <a:off x="612775" y="1600200"/>
            <a:ext cx="8153400" cy="4495800"/>
          </a:xfrm>
        </p:spPr>
        <p:txBody>
          <a:bodyPr>
            <a:normAutofit fontScale="70000" lnSpcReduction="20000"/>
          </a:bodyPr>
          <a:lstStyle/>
          <a:p>
            <a:pPr marL="320040" indent="-320040"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In addition to the minutes of the </a:t>
            </a:r>
            <a:r>
              <a:rPr lang="en-US" sz="2800" u="sng" dirty="0" smtClean="0">
                <a:latin typeface="Arial Unicode MS" pitchFamily="34" charset="-128"/>
                <a:ea typeface="Arial Unicode MS" pitchFamily="34" charset="-128"/>
                <a:cs typeface="Arial Unicode MS" pitchFamily="34" charset="-128"/>
              </a:rPr>
              <a:t>AGM, every listed company </a:t>
            </a:r>
            <a:r>
              <a:rPr lang="en-US" sz="2800" dirty="0" smtClean="0">
                <a:latin typeface="Arial Unicode MS" pitchFamily="34" charset="-128"/>
                <a:ea typeface="Arial Unicode MS" pitchFamily="34" charset="-128"/>
                <a:cs typeface="Arial Unicode MS" pitchFamily="34" charset="-128"/>
              </a:rPr>
              <a:t>shall prepare a report which contain following information:</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Day, date, name and venue.</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Confirmation to appointment of Chairman</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No. of members attending meeting</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Confirmation of Quorum </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Confirmation of compliances of Acts &amp; Rules</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Confirmation of Secretarial Standard Compliance</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Business transacted and result thereof.</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Particulars of any adjournment, postponement and change of name</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Any other point relevant for inclusion in report</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Report shall contain fair and correct summary of meeting </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will be filed in 30 days. </a:t>
            </a:r>
          </a:p>
          <a:p>
            <a:pPr marL="623888" lvl="1" indent="-303213" algn="just" eaLnBrk="1" fontAlgn="auto" hangingPunct="1">
              <a:spcAft>
                <a:spcPts val="0"/>
              </a:spcAft>
              <a:buFont typeface="Wingdings" pitchFamily="2" charset="2"/>
              <a:buChar char="Ø"/>
              <a:defRPr/>
            </a:pPr>
            <a:r>
              <a:rPr lang="en-US" dirty="0" smtClean="0">
                <a:latin typeface="Arial Unicode MS" pitchFamily="34" charset="-128"/>
                <a:ea typeface="Arial Unicode MS" pitchFamily="34" charset="-128"/>
                <a:cs typeface="Arial Unicode MS" pitchFamily="34" charset="-128"/>
              </a:rPr>
              <a:t>Report shall be signed by Chairman or by 2 Directors (one should be MD)</a:t>
            </a:r>
          </a:p>
          <a:p>
            <a:pPr marL="514350" indent="-514350" algn="just" eaLnBrk="1" fontAlgn="auto" hangingPunct="1">
              <a:spcAft>
                <a:spcPts val="0"/>
              </a:spcAft>
              <a:buFont typeface="Wingdings"/>
              <a:buAutoNum type="arabicPeriod"/>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68F5321E-1643-4EFD-98AD-03329C045AC2}" type="slidenum">
              <a:rPr lang="en-US"/>
              <a:pPr>
                <a:defRPr/>
              </a:pPr>
              <a:t>13</a:t>
            </a:fld>
            <a:endParaRPr lang="en-US"/>
          </a:p>
        </p:txBody>
      </p:sp>
      <p:sp>
        <p:nvSpPr>
          <p:cNvPr id="14341"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153400" cy="762000"/>
          </a:xfrm>
        </p:spPr>
        <p:txBody>
          <a:bodyPr>
            <a:normAutofit fontScale="90000"/>
          </a:bodyPr>
          <a:lstStyle/>
          <a:p>
            <a:pPr eaLnBrk="1" fontAlgn="auto" hangingPunct="1">
              <a:spcAft>
                <a:spcPts val="0"/>
              </a:spcAft>
              <a:defRPr/>
            </a:pPr>
            <a:r>
              <a:rPr lang="en-US" sz="4000" b="1" dirty="0" smtClean="0"/>
              <a:t>Return of Change in Stake of Promoters (Section 93) </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229600" cy="4800600"/>
          </a:xfrm>
        </p:spPr>
        <p:txBody>
          <a:bodyPr>
            <a:normAutofit/>
          </a:bodyPr>
          <a:lstStyle/>
          <a:p>
            <a:pPr marL="0" indent="0" algn="just" eaLnBrk="1" fontAlgn="auto" hangingPunct="1">
              <a:spcAft>
                <a:spcPts val="0"/>
              </a:spcAft>
              <a:buFont typeface="Wingdings"/>
              <a:buNone/>
              <a:defRPr/>
            </a:pPr>
            <a:r>
              <a:rPr lang="en-US" sz="3300" dirty="0" smtClean="0">
                <a:latin typeface="Arial Unicode MS" pitchFamily="34" charset="-128"/>
                <a:ea typeface="Arial Unicode MS" pitchFamily="34" charset="-128"/>
                <a:cs typeface="Arial Unicode MS" pitchFamily="34" charset="-128"/>
              </a:rPr>
              <a:t>Every listed company shall file a Return of change in number of shares held by promoters or top 10 shareholders within 15 days of such change. </a:t>
            </a: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C6DBB82-2CC5-4389-8DA6-26136D293D42}" type="slidenum">
              <a:rPr lang="en-US"/>
              <a:pPr>
                <a:defRPr/>
              </a:pPr>
              <a:t>14</a:t>
            </a:fld>
            <a:endParaRPr lang="en-US"/>
          </a:p>
        </p:txBody>
      </p:sp>
      <p:sp>
        <p:nvSpPr>
          <p:cNvPr id="17413" name="Footer Placeholder 4"/>
          <p:cNvSpPr>
            <a:spLocks noGrp="1"/>
          </p:cNvSpPr>
          <p:nvPr>
            <p:ph type="ftr" sz="quarter" idx="11"/>
          </p:nvPr>
        </p:nvSpPr>
        <p:spPr bwMode="auto">
          <a:xfrm>
            <a:off x="609600" y="6400800"/>
            <a:ext cx="8382000" cy="4572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153400" cy="762000"/>
          </a:xfrm>
        </p:spPr>
        <p:txBody>
          <a:bodyPr>
            <a:normAutofit fontScale="90000"/>
          </a:bodyPr>
          <a:lstStyle/>
          <a:p>
            <a:pPr eaLnBrk="1" fontAlgn="auto" hangingPunct="1">
              <a:spcAft>
                <a:spcPts val="0"/>
              </a:spcAft>
              <a:defRPr/>
            </a:pPr>
            <a:r>
              <a:rPr lang="en-US" sz="4000" b="1" dirty="0" smtClean="0"/>
              <a:t>Filing of the Resolution and Contracts (Section 117)</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229600" cy="48006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Following additional resolutions are required to be filed with ROC</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make calls on shareholders in respect of money unpaid on their shares;</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a:t>
            </a:r>
            <a:r>
              <a:rPr lang="en-US" sz="1800" dirty="0" err="1" smtClean="0">
                <a:latin typeface="Arial Unicode MS" pitchFamily="34" charset="-128"/>
                <a:ea typeface="Arial Unicode MS" pitchFamily="34" charset="-128"/>
                <a:cs typeface="Arial Unicode MS" pitchFamily="34" charset="-128"/>
              </a:rPr>
              <a:t>authorise</a:t>
            </a:r>
            <a:r>
              <a:rPr lang="en-US" sz="1800" dirty="0" smtClean="0">
                <a:latin typeface="Arial Unicode MS" pitchFamily="34" charset="-128"/>
                <a:ea typeface="Arial Unicode MS" pitchFamily="34" charset="-128"/>
                <a:cs typeface="Arial Unicode MS" pitchFamily="34" charset="-128"/>
              </a:rPr>
              <a:t> Buy-back of securities under section 68;</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issue securities, including debentures, whether in or outside India;</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borrow monies;</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invest the funds of the company</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grant loans or give guarantee or provide security in respect of loans</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approve financial statement and the Board’s Report;</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diversify the business of the Company;</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approve amalgamation, merger or reconstruction;</a:t>
            </a:r>
          </a:p>
          <a:p>
            <a:pPr marL="320040" indent="-320040" algn="just" eaLnBrk="1" fontAlgn="auto" hangingPunct="1">
              <a:spcAft>
                <a:spcPts val="0"/>
              </a:spcAft>
              <a:buFont typeface="Wingdings"/>
              <a:buChar char=""/>
              <a:defRPr/>
            </a:pPr>
            <a:r>
              <a:rPr lang="en-US" sz="1800" dirty="0" smtClean="0">
                <a:latin typeface="Arial Unicode MS" pitchFamily="34" charset="-128"/>
                <a:ea typeface="Arial Unicode MS" pitchFamily="34" charset="-128"/>
                <a:cs typeface="Arial Unicode MS" pitchFamily="34" charset="-128"/>
              </a:rPr>
              <a:t>To take over a Company or acquire a controlling or substantial stake in another company.</a:t>
            </a:r>
            <a:endParaRPr lang="en-US" sz="1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C6DBB82-2CC5-4389-8DA6-26136D293D42}" type="slidenum">
              <a:rPr lang="en-US"/>
              <a:pPr>
                <a:defRPr/>
              </a:pPr>
              <a:t>15</a:t>
            </a:fld>
            <a:endParaRPr lang="en-US"/>
          </a:p>
        </p:txBody>
      </p:sp>
      <p:sp>
        <p:nvSpPr>
          <p:cNvPr id="17413" name="Footer Placeholder 4"/>
          <p:cNvSpPr>
            <a:spLocks noGrp="1"/>
          </p:cNvSpPr>
          <p:nvPr>
            <p:ph type="ftr" sz="quarter" idx="11"/>
          </p:nvPr>
        </p:nvSpPr>
        <p:spPr bwMode="auto">
          <a:xfrm>
            <a:off x="609600" y="6400800"/>
            <a:ext cx="8382000" cy="4572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914400"/>
          </a:xfrm>
        </p:spPr>
        <p:txBody>
          <a:bodyPr/>
          <a:lstStyle/>
          <a:p>
            <a:pPr eaLnBrk="1" hangingPunct="1"/>
            <a:r>
              <a:rPr lang="en-US" sz="3600" b="1" dirty="0" smtClean="0"/>
              <a:t>Minutes </a:t>
            </a:r>
            <a:r>
              <a:rPr lang="en-US" sz="3600" dirty="0" smtClean="0"/>
              <a:t>(Section 118)</a:t>
            </a:r>
            <a:endParaRPr lang="en-US" sz="3600" dirty="0" smtClean="0">
              <a:latin typeface="Arial Unicode MS" pitchFamily="34" charset="-128"/>
              <a:ea typeface="Arial Unicode MS" pitchFamily="34" charset="-128"/>
              <a:cs typeface="Arial Unicode MS" pitchFamily="34" charset="-128"/>
            </a:endParaRPr>
          </a:p>
        </p:txBody>
      </p:sp>
      <p:sp>
        <p:nvSpPr>
          <p:cNvPr id="18435" name="Content Placeholder 2"/>
          <p:cNvSpPr>
            <a:spLocks noGrp="1"/>
          </p:cNvSpPr>
          <p:nvPr>
            <p:ph sz="quarter" idx="1"/>
          </p:nvPr>
        </p:nvSpPr>
        <p:spPr>
          <a:xfrm>
            <a:off x="228600" y="1600200"/>
            <a:ext cx="8537575" cy="4495800"/>
          </a:xfrm>
        </p:spPr>
        <p:txBody>
          <a:bodyPr/>
          <a:lstStyle/>
          <a:p>
            <a:pPr eaLnBrk="1" hangingPunct="1">
              <a:buFont typeface="Wingdings" pitchFamily="2" charset="2"/>
              <a:buNone/>
            </a:pPr>
            <a:r>
              <a:rPr lang="en-US" sz="2600" dirty="0" smtClean="0">
                <a:latin typeface="Arial Unicode MS" pitchFamily="34" charset="-128"/>
                <a:ea typeface="Arial Unicode MS" pitchFamily="34" charset="-128"/>
                <a:cs typeface="Arial Unicode MS" pitchFamily="34" charset="-128"/>
              </a:rPr>
              <a:t>Minutes are required for :</a:t>
            </a:r>
          </a:p>
          <a:p>
            <a:pPr eaLnBrk="1" hangingPunct="1"/>
            <a:r>
              <a:rPr lang="en-US" sz="2600" dirty="0" smtClean="0">
                <a:latin typeface="Arial Unicode MS" pitchFamily="34" charset="-128"/>
                <a:ea typeface="Arial Unicode MS" pitchFamily="34" charset="-128"/>
                <a:cs typeface="Arial Unicode MS" pitchFamily="34" charset="-128"/>
              </a:rPr>
              <a:t>Every meeting of shareholders of any class</a:t>
            </a:r>
          </a:p>
          <a:p>
            <a:pPr eaLnBrk="1" hangingPunct="1"/>
            <a:r>
              <a:rPr lang="en-US" sz="2600" dirty="0" smtClean="0">
                <a:latin typeface="Arial Unicode MS" pitchFamily="34" charset="-128"/>
                <a:ea typeface="Arial Unicode MS" pitchFamily="34" charset="-128"/>
                <a:cs typeface="Arial Unicode MS" pitchFamily="34" charset="-128"/>
              </a:rPr>
              <a:t>Creditors</a:t>
            </a:r>
          </a:p>
          <a:p>
            <a:pPr eaLnBrk="1" hangingPunct="1"/>
            <a:r>
              <a:rPr lang="en-US" sz="2600" dirty="0" smtClean="0">
                <a:latin typeface="Arial Unicode MS" pitchFamily="34" charset="-128"/>
                <a:ea typeface="Arial Unicode MS" pitchFamily="34" charset="-128"/>
                <a:cs typeface="Arial Unicode MS" pitchFamily="34" charset="-128"/>
              </a:rPr>
              <a:t>Resolution passed by Postal Ballot</a:t>
            </a:r>
          </a:p>
          <a:p>
            <a:pPr eaLnBrk="1" hangingPunct="1"/>
            <a:r>
              <a:rPr lang="en-US" sz="2600" dirty="0" smtClean="0">
                <a:latin typeface="Arial Unicode MS" pitchFamily="34" charset="-128"/>
                <a:ea typeface="Arial Unicode MS" pitchFamily="34" charset="-128"/>
                <a:cs typeface="Arial Unicode MS" pitchFamily="34" charset="-128"/>
              </a:rPr>
              <a:t>Company should follow secretarial standards</a:t>
            </a:r>
          </a:p>
          <a:p>
            <a:pPr eaLnBrk="1" hangingPunct="1"/>
            <a:r>
              <a:rPr lang="en-US" sz="2600" dirty="0" smtClean="0">
                <a:latin typeface="Arial Unicode MS" pitchFamily="34" charset="-128"/>
                <a:ea typeface="Arial Unicode MS" pitchFamily="34" charset="-128"/>
                <a:cs typeface="Arial Unicode MS" pitchFamily="34" charset="-128"/>
              </a:rPr>
              <a:t>Distinct minute book shall be maintained for:-</a:t>
            </a:r>
          </a:p>
          <a:p>
            <a:pPr lvl="1" eaLnBrk="1" hangingPunct="1">
              <a:buFont typeface="Wingdings" pitchFamily="2" charset="2"/>
              <a:buChar char="§"/>
            </a:pPr>
            <a:r>
              <a:rPr lang="en-US" sz="2300" dirty="0" smtClean="0">
                <a:latin typeface="Arial Unicode MS" pitchFamily="34" charset="-128"/>
                <a:ea typeface="Arial Unicode MS" pitchFamily="34" charset="-128"/>
                <a:cs typeface="Arial Unicode MS" pitchFamily="34" charset="-128"/>
              </a:rPr>
              <a:t>General Meeting</a:t>
            </a:r>
          </a:p>
          <a:p>
            <a:pPr lvl="1" eaLnBrk="1" hangingPunct="1">
              <a:buFont typeface="Wingdings" pitchFamily="2" charset="2"/>
              <a:buChar char="§"/>
            </a:pPr>
            <a:r>
              <a:rPr lang="en-US" sz="2300" dirty="0" smtClean="0">
                <a:latin typeface="Arial Unicode MS" pitchFamily="34" charset="-128"/>
                <a:ea typeface="Arial Unicode MS" pitchFamily="34" charset="-128"/>
                <a:cs typeface="Arial Unicode MS" pitchFamily="34" charset="-128"/>
              </a:rPr>
              <a:t>Creditors meeting</a:t>
            </a:r>
          </a:p>
          <a:p>
            <a:pPr lvl="1" eaLnBrk="1" hangingPunct="1">
              <a:buFont typeface="Wingdings" pitchFamily="2" charset="2"/>
              <a:buChar char="§"/>
            </a:pPr>
            <a:r>
              <a:rPr lang="en-US" sz="2300" dirty="0" smtClean="0">
                <a:latin typeface="Arial Unicode MS" pitchFamily="34" charset="-128"/>
                <a:ea typeface="Arial Unicode MS" pitchFamily="34" charset="-128"/>
                <a:cs typeface="Arial Unicode MS" pitchFamily="34" charset="-128"/>
              </a:rPr>
              <a:t>Committees meeting </a:t>
            </a:r>
          </a:p>
          <a:p>
            <a:pPr algn="just" eaLnBrk="1" hangingPunct="1">
              <a:buFont typeface="Wingdings" pitchFamily="2" charset="2"/>
              <a:buNone/>
            </a:pPr>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charset="0"/>
              <a:ea typeface="Arial Unicode MS" pitchFamily="34" charset="-128"/>
              <a:cs typeface="Arial Unicode MS" pitchFamily="34" charset="-128"/>
            </a:endParaRPr>
          </a:p>
          <a:p>
            <a:pPr algn="just" eaLnBrk="1" hangingPunct="1">
              <a:buFont typeface="Wingdings" pitchFamily="2" charset="2"/>
              <a:buNone/>
            </a:pPr>
            <a:endParaRPr lang="en-US" sz="2600" dirty="0" smtClean="0">
              <a:latin typeface="Arial" charset="0"/>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E16D3F73-8C4B-4A66-AC12-5092E7330272}" type="slidenum">
              <a:rPr lang="en-US"/>
              <a:pPr>
                <a:defRPr/>
              </a:pPr>
              <a:t>16</a:t>
            </a:fld>
            <a:endParaRPr lang="en-US"/>
          </a:p>
        </p:txBody>
      </p:sp>
      <p:sp>
        <p:nvSpPr>
          <p:cNvPr id="1843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960438"/>
          </a:xfrm>
        </p:spPr>
        <p:txBody>
          <a:bodyPr/>
          <a:lstStyle/>
          <a:p>
            <a:pPr eaLnBrk="1" hangingPunct="1"/>
            <a:endParaRPr lang="en-US" dirty="0" smtClean="0"/>
          </a:p>
        </p:txBody>
      </p:sp>
      <p:sp>
        <p:nvSpPr>
          <p:cNvPr id="3" name="Content Placeholder 2"/>
          <p:cNvSpPr>
            <a:spLocks noGrp="1"/>
          </p:cNvSpPr>
          <p:nvPr>
            <p:ph sz="quarter" idx="1"/>
          </p:nvPr>
        </p:nvSpPr>
        <p:spPr>
          <a:xfrm>
            <a:off x="381000" y="1600200"/>
            <a:ext cx="8385175" cy="4495800"/>
          </a:xfrm>
        </p:spPr>
        <p:txBody>
          <a:bodyPr>
            <a:noAutofit/>
          </a:bodyPr>
          <a:lstStyle/>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Resolution by postal ballot will also be recorded in Minute Book.</a:t>
            </a:r>
          </a:p>
          <a:p>
            <a:pPr marL="514350" indent="-51435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Minute book shall be preserved permanently.</a:t>
            </a:r>
          </a:p>
          <a:p>
            <a:pPr marL="514350" indent="-51435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Shall be kept in custody of CS or </a:t>
            </a:r>
            <a:r>
              <a:rPr lang="en-US" sz="2400" dirty="0" err="1" smtClean="0">
                <a:latin typeface="Arial Unicode MS" pitchFamily="34" charset="-128"/>
                <a:ea typeface="Arial Unicode MS" pitchFamily="34" charset="-128"/>
                <a:cs typeface="Arial Unicode MS" pitchFamily="34" charset="-128"/>
              </a:rPr>
              <a:t>authorised</a:t>
            </a:r>
            <a:r>
              <a:rPr lang="en-US" sz="2400" dirty="0" smtClean="0">
                <a:latin typeface="Arial Unicode MS" pitchFamily="34" charset="-128"/>
                <a:ea typeface="Arial Unicode MS" pitchFamily="34" charset="-128"/>
                <a:cs typeface="Arial Unicode MS" pitchFamily="34" charset="-128"/>
              </a:rPr>
              <a:t> Director.</a:t>
            </a:r>
          </a:p>
          <a:p>
            <a:pPr marL="514350" indent="-51435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Penalty for tampering of minutes, imprisonment of 2 years and fine from Rs.25,000/- to Rs.1,00,000/- </a:t>
            </a:r>
          </a:p>
          <a:p>
            <a:pPr marL="514350" indent="-514350" algn="just" eaLnBrk="1" fontAlgn="auto" hangingPunct="1">
              <a:spcAft>
                <a:spcPts val="0"/>
              </a:spcAft>
              <a:buFont typeface="+mj-lt"/>
              <a:buAutoNum type="arabicPeriod"/>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7161AF9-D5FD-4FF7-8277-91CC85585522}" type="slidenum">
              <a:rPr lang="en-US"/>
              <a:pPr>
                <a:defRPr/>
              </a:pPr>
              <a:t>17</a:t>
            </a:fld>
            <a:endParaRPr lang="en-US"/>
          </a:p>
        </p:txBody>
      </p:sp>
      <p:sp>
        <p:nvSpPr>
          <p:cNvPr id="19461"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228600"/>
            <a:ext cx="8229600" cy="960438"/>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Maintenance and Inspection of documents in electronic form (Section 120) </a:t>
            </a:r>
            <a:endParaRPr lang="en-US" sz="3200" dirty="0" smtClean="0"/>
          </a:p>
        </p:txBody>
      </p:sp>
      <p:sp>
        <p:nvSpPr>
          <p:cNvPr id="3" name="Content Placeholder 2"/>
          <p:cNvSpPr>
            <a:spLocks noGrp="1"/>
          </p:cNvSpPr>
          <p:nvPr>
            <p:ph sz="quarter" idx="1"/>
          </p:nvPr>
        </p:nvSpPr>
        <p:spPr>
          <a:xfrm>
            <a:off x="381000" y="1600200"/>
            <a:ext cx="8534400" cy="4495800"/>
          </a:xfrm>
        </p:spPr>
        <p:txBody>
          <a:bodyPr>
            <a:noAutofit/>
          </a:bodyPr>
          <a:lstStyle/>
          <a:p>
            <a:pPr marL="914400" lvl="1" indent="-514350"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Applicable  for listed company or</a:t>
            </a:r>
          </a:p>
          <a:p>
            <a:pPr marL="914400" lvl="1" indent="-514350"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Company having not less than 1000 shareholders / debentures or other security holders</a:t>
            </a:r>
          </a:p>
          <a:p>
            <a:pPr marL="914400" lvl="1" indent="-514350"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 documents in electronic form must contain</a:t>
            </a:r>
          </a:p>
          <a:p>
            <a:pPr marL="1189037" lvl="2" indent="-514350" algn="just" eaLnBrk="1" hangingPunct="1">
              <a:lnSpc>
                <a:spcPct val="80000"/>
              </a:lnSpc>
            </a:pPr>
            <a:r>
              <a:rPr lang="en-US" sz="2500" dirty="0" smtClean="0">
                <a:latin typeface="Arial Unicode MS" pitchFamily="34" charset="-128"/>
                <a:ea typeface="Arial Unicode MS" pitchFamily="34" charset="-128"/>
                <a:cs typeface="Arial Unicode MS" pitchFamily="34" charset="-128"/>
              </a:rPr>
              <a:t>Same format</a:t>
            </a:r>
          </a:p>
          <a:p>
            <a:pPr marL="1189037" lvl="2" indent="-514350" algn="just" eaLnBrk="1" hangingPunct="1">
              <a:lnSpc>
                <a:spcPct val="80000"/>
              </a:lnSpc>
            </a:pPr>
            <a:r>
              <a:rPr lang="en-US" sz="2500" dirty="0" smtClean="0">
                <a:latin typeface="Arial Unicode MS" pitchFamily="34" charset="-128"/>
                <a:ea typeface="Arial Unicode MS" pitchFamily="34" charset="-128"/>
                <a:cs typeface="Arial Unicode MS" pitchFamily="34" charset="-128"/>
              </a:rPr>
              <a:t>All information is required under act </a:t>
            </a:r>
          </a:p>
          <a:p>
            <a:pPr marL="1189037" lvl="2" indent="-514350" algn="just" eaLnBrk="1" hangingPunct="1">
              <a:lnSpc>
                <a:spcPct val="80000"/>
              </a:lnSpc>
            </a:pPr>
            <a:r>
              <a:rPr lang="en-US" sz="2500" dirty="0" smtClean="0">
                <a:latin typeface="Arial Unicode MS" pitchFamily="34" charset="-128"/>
                <a:ea typeface="Arial Unicode MS" pitchFamily="34" charset="-128"/>
                <a:cs typeface="Arial Unicode MS" pitchFamily="34" charset="-128"/>
              </a:rPr>
              <a:t>should be readable, retrievable and </a:t>
            </a:r>
            <a:r>
              <a:rPr lang="en-US" sz="2500" dirty="0" err="1" smtClean="0">
                <a:latin typeface="Arial Unicode MS" pitchFamily="34" charset="-128"/>
                <a:ea typeface="Arial Unicode MS" pitchFamily="34" charset="-128"/>
                <a:cs typeface="Arial Unicode MS" pitchFamily="34" charset="-128"/>
              </a:rPr>
              <a:t>reproducable</a:t>
            </a:r>
            <a:r>
              <a:rPr lang="en-US" sz="2500" dirty="0" smtClean="0">
                <a:latin typeface="Arial Unicode MS" pitchFamily="34" charset="-128"/>
                <a:ea typeface="Arial Unicode MS" pitchFamily="34" charset="-128"/>
                <a:cs typeface="Arial Unicode MS" pitchFamily="34" charset="-128"/>
              </a:rPr>
              <a:t> in printing form</a:t>
            </a:r>
          </a:p>
          <a:p>
            <a:pPr marL="914400" lvl="1" indent="-514350"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Capable to sign digitally.</a:t>
            </a:r>
          </a:p>
          <a:p>
            <a:pPr marL="914400" lvl="1" indent="-514350"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should not be editable after signature</a:t>
            </a:r>
          </a:p>
          <a:p>
            <a:pPr marL="914400" lvl="1" indent="-514350"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Should be in custody of CS, MD or any other </a:t>
            </a:r>
            <a:r>
              <a:rPr lang="en-US" sz="2800" dirty="0" err="1" smtClean="0">
                <a:latin typeface="Arial Unicode MS" pitchFamily="34" charset="-128"/>
                <a:ea typeface="Arial Unicode MS" pitchFamily="34" charset="-128"/>
                <a:cs typeface="Arial Unicode MS" pitchFamily="34" charset="-128"/>
              </a:rPr>
              <a:t>authorised</a:t>
            </a:r>
            <a:r>
              <a:rPr lang="en-US" sz="2800" dirty="0" smtClean="0">
                <a:latin typeface="Arial Unicode MS" pitchFamily="34" charset="-128"/>
                <a:ea typeface="Arial Unicode MS" pitchFamily="34" charset="-128"/>
                <a:cs typeface="Arial Unicode MS" pitchFamily="34" charset="-128"/>
              </a:rPr>
              <a:t> Director</a:t>
            </a:r>
          </a:p>
          <a:p>
            <a:pPr marL="914400" lvl="1" indent="-514350" algn="just" eaLnBrk="1" hangingPunct="1">
              <a:lnSpc>
                <a:spcPct val="80000"/>
              </a:lnSpc>
              <a:buFont typeface="Tw Cen MT" pitchFamily="34" charset="0"/>
              <a:buAutoNum type="alphaLcParenR"/>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ACEDDE9-B4CE-4DD3-8BEB-FAF9B0528F40}" type="slidenum">
              <a:rPr lang="en-US"/>
              <a:pPr>
                <a:defRPr/>
              </a:pPr>
              <a:t>18</a:t>
            </a:fld>
            <a:endParaRPr lang="en-US"/>
          </a:p>
        </p:txBody>
      </p:sp>
      <p:sp>
        <p:nvSpPr>
          <p:cNvPr id="2048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533400"/>
            <a:ext cx="8229600" cy="884238"/>
          </a:xfrm>
        </p:spPr>
        <p:txBody>
          <a:bodyPr/>
          <a:lstStyle/>
          <a:p>
            <a:pPr eaLnBrk="1" hangingPunct="1"/>
            <a:r>
              <a:rPr lang="en-US" sz="3600" dirty="0" smtClean="0">
                <a:latin typeface="Arial Unicode MS" pitchFamily="34" charset="-128"/>
                <a:ea typeface="Arial Unicode MS" pitchFamily="34" charset="-128"/>
                <a:cs typeface="Arial Unicode MS" pitchFamily="34" charset="-128"/>
              </a:rPr>
              <a:t>STATUTORY REGISTERS</a:t>
            </a:r>
            <a:endParaRPr lang="en-US" sz="3600" dirty="0" smtClean="0"/>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Now statutory register are required for all kind of securities.</a:t>
            </a:r>
          </a:p>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Should be maintained separately for members residing in India and outside India.</a:t>
            </a:r>
          </a:p>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Record should be maintained at registered office, or </a:t>
            </a:r>
          </a:p>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At any other place where more than 1/10</a:t>
            </a:r>
            <a:r>
              <a:rPr lang="en-US" baseline="30000" dirty="0" smtClean="0">
                <a:latin typeface="Arial Unicode MS" pitchFamily="34" charset="-128"/>
                <a:ea typeface="Arial Unicode MS" pitchFamily="34" charset="-128"/>
                <a:cs typeface="Arial Unicode MS" pitchFamily="34" charset="-128"/>
              </a:rPr>
              <a:t>th</a:t>
            </a:r>
            <a:r>
              <a:rPr lang="en-US" dirty="0" smtClean="0">
                <a:latin typeface="Arial Unicode MS" pitchFamily="34" charset="-128"/>
                <a:ea typeface="Arial Unicode MS" pitchFamily="34" charset="-128"/>
                <a:cs typeface="Arial Unicode MS" pitchFamily="34" charset="-128"/>
              </a:rPr>
              <a:t> of total members reside (with special resolution)</a:t>
            </a:r>
          </a:p>
          <a:p>
            <a:pPr marL="320040" indent="-320040" algn="just" eaLnBrk="1" fontAlgn="auto" hangingPunct="1">
              <a:spcAft>
                <a:spcPts val="0"/>
              </a:spcAft>
              <a:buFont typeface="Wingdings"/>
              <a:buChar char=""/>
              <a:defRPr/>
            </a:pP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19</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3505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MEETINGS  /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INVESTORS PROTECTION /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CSR</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28600"/>
            <a:ext cx="8382000" cy="1189038"/>
          </a:xfrm>
        </p:spPr>
        <p:txBody>
          <a:bodyPr/>
          <a:lstStyle/>
          <a:p>
            <a:pPr eaLnBrk="1" hangingPunct="1"/>
            <a:r>
              <a:rPr lang="en-US" sz="3200" b="1" dirty="0" smtClean="0">
                <a:latin typeface="Arial Unicode MS" pitchFamily="34" charset="-128"/>
                <a:ea typeface="Arial Unicode MS" pitchFamily="34" charset="-128"/>
                <a:cs typeface="Arial Unicode MS" pitchFamily="34" charset="-128"/>
              </a:rPr>
              <a:t>Declaration of Beneficial Interest in shares (Section 89)</a:t>
            </a:r>
            <a:endParaRPr lang="en-US" sz="3200" b="1" dirty="0" smtClean="0"/>
          </a:p>
        </p:txBody>
      </p:sp>
      <p:sp>
        <p:nvSpPr>
          <p:cNvPr id="3" name="Content Placeholder 2"/>
          <p:cNvSpPr>
            <a:spLocks noGrp="1"/>
          </p:cNvSpPr>
          <p:nvPr>
            <p:ph sz="quarter" idx="1"/>
          </p:nvPr>
        </p:nvSpPr>
        <p:spPr>
          <a:xfrm>
            <a:off x="612775" y="1752600"/>
            <a:ext cx="8153400" cy="4343400"/>
          </a:xfrm>
        </p:spPr>
        <p:txBody>
          <a:bodyPr>
            <a:normAutofit/>
          </a:bodyPr>
          <a:lstStyle/>
          <a:p>
            <a:pPr marL="320040" indent="-320040" algn="just" eaLnBrk="1" fontAlgn="auto" hangingPunct="1">
              <a:spcAft>
                <a:spcPts val="0"/>
              </a:spcAft>
              <a:buFont typeface="Wingdings"/>
              <a:buChar char=""/>
              <a:defRPr/>
            </a:pPr>
            <a:r>
              <a:rPr lang="en-US" dirty="0" smtClean="0">
                <a:latin typeface="Arial Unicode MS" pitchFamily="34" charset="-128"/>
                <a:ea typeface="Arial Unicode MS" pitchFamily="34" charset="-128"/>
                <a:cs typeface="Arial Unicode MS" pitchFamily="34" charset="-128"/>
              </a:rPr>
              <a:t>Members shall declare beneficial interest within 30 days.</a:t>
            </a:r>
          </a:p>
          <a:p>
            <a:pPr marL="320040" indent="-320040" algn="just" eaLnBrk="1" fontAlgn="auto" hangingPunct="1">
              <a:spcAft>
                <a:spcPts val="0"/>
              </a:spcAft>
              <a:buFont typeface="Wingdings"/>
              <a:buChar char=""/>
              <a:defRPr/>
            </a:pPr>
            <a:endParaRPr lang="en-US"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dirty="0" smtClean="0">
                <a:latin typeface="Arial Unicode MS" pitchFamily="34" charset="-128"/>
                <a:ea typeface="Arial Unicode MS" pitchFamily="34" charset="-128"/>
                <a:cs typeface="Arial Unicode MS" pitchFamily="34" charset="-128"/>
              </a:rPr>
              <a:t>Change in beneficial interest within 30 days.</a:t>
            </a:r>
          </a:p>
          <a:p>
            <a:pPr marL="320040" indent="-320040" algn="just" eaLnBrk="1" fontAlgn="auto" hangingPunct="1">
              <a:spcAft>
                <a:spcPts val="0"/>
              </a:spcAft>
              <a:buFont typeface="Wingdings"/>
              <a:buChar char=""/>
              <a:defRPr/>
            </a:pPr>
            <a:endParaRPr lang="en-US"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dirty="0" smtClean="0">
                <a:latin typeface="Arial Unicode MS" pitchFamily="34" charset="-128"/>
                <a:ea typeface="Arial Unicode MS" pitchFamily="34" charset="-128"/>
                <a:cs typeface="Arial Unicode MS" pitchFamily="34" charset="-128"/>
              </a:rPr>
              <a:t>The company shall file such particulars with ROC in 30 days. </a:t>
            </a: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20</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731838"/>
          </a:xfrm>
        </p:spPr>
        <p:txBody>
          <a:bodyPr>
            <a:normAutofit fontScale="90000"/>
          </a:bodyPr>
          <a:lstStyle/>
          <a:p>
            <a:pPr eaLnBrk="1" fontAlgn="auto" hangingPunct="1">
              <a:spcAft>
                <a:spcPts val="0"/>
              </a:spcAft>
              <a:defRPr/>
            </a:pPr>
            <a:r>
              <a:rPr lang="en-US" sz="4000" b="1" dirty="0" smtClean="0"/>
              <a:t>INVESTORS’ PROTECTION</a:t>
            </a:r>
            <a:r>
              <a:rPr lang="en-US" dirty="0" smtClean="0"/>
              <a:t/>
            </a:r>
            <a:br>
              <a:rPr lang="en-US" dirty="0" smtClean="0"/>
            </a:br>
            <a:endParaRPr lang="en-US" dirty="0"/>
          </a:p>
        </p:txBody>
      </p:sp>
      <p:sp>
        <p:nvSpPr>
          <p:cNvPr id="35843" name="Content Placeholder 2"/>
          <p:cNvSpPr>
            <a:spLocks noGrp="1"/>
          </p:cNvSpPr>
          <p:nvPr>
            <p:ph sz="quarter" idx="1"/>
          </p:nvPr>
        </p:nvSpPr>
        <p:spPr>
          <a:xfrm>
            <a:off x="612775" y="1600200"/>
            <a:ext cx="8153400" cy="4495800"/>
          </a:xfrm>
        </p:spPr>
        <p:txBody>
          <a:bodyPr/>
          <a:lstStyle/>
          <a:p>
            <a:pPr marL="465138" indent="-465138" algn="just" eaLnBrk="1" hangingPunct="1">
              <a:buNone/>
            </a:pPr>
            <a:r>
              <a:rPr lang="en-US" sz="2400" dirty="0" smtClean="0">
                <a:latin typeface="Arial Unicode MS" pitchFamily="34" charset="-128"/>
                <a:ea typeface="Arial Unicode MS" pitchFamily="34" charset="-128"/>
                <a:cs typeface="Arial Unicode MS" pitchFamily="34" charset="-128"/>
              </a:rPr>
              <a:t>Prospectus:-</a:t>
            </a:r>
          </a:p>
          <a:p>
            <a:pPr marL="465138" indent="-465138" algn="just" eaLnBrk="1" hangingPunct="1">
              <a:buFont typeface="Tw Cen MT" pitchFamily="34" charset="0"/>
              <a:buAutoNum type="alphaLcParenR"/>
            </a:pPr>
            <a:r>
              <a:rPr lang="en-US" sz="2400" dirty="0" smtClean="0">
                <a:latin typeface="Arial Unicode MS" pitchFamily="34" charset="-128"/>
                <a:ea typeface="Arial Unicode MS" pitchFamily="34" charset="-128"/>
                <a:cs typeface="Arial Unicode MS" pitchFamily="34" charset="-128"/>
              </a:rPr>
              <a:t>No variation in terms of contracts referred in prospectus/ objects without the approval of shareholders by Special Resolution. (Section 27) </a:t>
            </a:r>
          </a:p>
          <a:p>
            <a:pPr marL="465138" indent="-465138" algn="just" eaLnBrk="1" hangingPunct="1">
              <a:buFont typeface="Tw Cen MT" pitchFamily="34" charset="0"/>
              <a:buAutoNum type="alphaLcParenR"/>
            </a:pPr>
            <a:r>
              <a:rPr lang="en-US" sz="2400" dirty="0" smtClean="0">
                <a:latin typeface="Arial Unicode MS" pitchFamily="34" charset="-128"/>
                <a:ea typeface="Arial Unicode MS" pitchFamily="34" charset="-128"/>
                <a:cs typeface="Arial Unicode MS" pitchFamily="34" charset="-128"/>
              </a:rPr>
              <a:t>No use of fund of public issue for the purchase or buying trading or otherwise dealing in equity shares of any other listed company. (Section 27)</a:t>
            </a:r>
          </a:p>
          <a:p>
            <a:pPr marL="465138" indent="-465138" algn="just" eaLnBrk="1" hangingPunct="1">
              <a:buFont typeface="+mj-lt"/>
              <a:buAutoNum type="alphaLcParenR" startAt="3"/>
            </a:pPr>
            <a:r>
              <a:rPr lang="en-US" sz="2400" dirty="0" smtClean="0">
                <a:latin typeface="Arial Unicode MS" pitchFamily="34" charset="-128"/>
                <a:ea typeface="Arial Unicode MS" pitchFamily="34" charset="-128"/>
                <a:cs typeface="Arial Unicode MS" pitchFamily="34" charset="-128"/>
              </a:rPr>
              <a:t>Company making any offer or invitation of securities under private placement has to allot the securities within 60 days of receipt of application money.</a:t>
            </a:r>
          </a:p>
          <a:p>
            <a:pPr marL="465138" indent="-465138" algn="just" eaLnBrk="1" hangingPunct="1">
              <a:buFont typeface="+mj-lt"/>
              <a:buAutoNum type="alphaLcParenR" startAt="3"/>
            </a:pPr>
            <a:endParaRPr lang="en-US" sz="2400" dirty="0" smtClean="0">
              <a:latin typeface="Arial Unicode MS" pitchFamily="34" charset="-128"/>
              <a:ea typeface="Arial Unicode MS" pitchFamily="34" charset="-128"/>
              <a:cs typeface="Arial Unicode MS" pitchFamily="34" charset="-128"/>
            </a:endParaRPr>
          </a:p>
          <a:p>
            <a:pPr marL="465138" indent="-465138" algn="just" eaLnBrk="1" hangingPunct="1">
              <a:buFont typeface="Tw Cen MT" pitchFamily="34" charset="0"/>
              <a:buAutoNum type="alphaLcParenR"/>
            </a:pPr>
            <a:endParaRPr lang="en-US" sz="2600" dirty="0" smtClean="0">
              <a:latin typeface="Arial Unicode MS" pitchFamily="34" charset="-128"/>
              <a:ea typeface="Arial Unicode MS" pitchFamily="34" charset="-128"/>
              <a:cs typeface="Arial Unicode MS" pitchFamily="34" charset="-128"/>
            </a:endParaRPr>
          </a:p>
          <a:p>
            <a:pPr marL="465138" indent="-465138" algn="just" eaLnBrk="1" hangingPunct="1">
              <a:buFont typeface="Tw Cen MT" pitchFamily="34" charset="0"/>
              <a:buAutoNum type="alphaLcParenR"/>
            </a:pPr>
            <a:endParaRPr lang="en-US" sz="2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4C9E0ED-6DEE-4CB1-A2F8-806410D95E67}" type="slidenum">
              <a:rPr lang="en-US"/>
              <a:pPr>
                <a:defRPr/>
              </a:pPr>
              <a:t>21</a:t>
            </a:fld>
            <a:endParaRPr lang="en-US"/>
          </a:p>
        </p:txBody>
      </p:sp>
      <p:sp>
        <p:nvSpPr>
          <p:cNvPr id="3584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458200" cy="1417638"/>
          </a:xfrm>
        </p:spPr>
        <p:txBody>
          <a:bodyPr/>
          <a:lstStyle/>
          <a:p>
            <a:pPr eaLnBrk="1" hangingPunct="1"/>
            <a:r>
              <a:rPr lang="en-US" sz="3600" b="1" dirty="0" smtClean="0"/>
              <a:t>INVESTORS’ PROTECTION</a:t>
            </a:r>
            <a:endParaRPr lang="en-US" sz="3600" dirty="0" smtClean="0"/>
          </a:p>
        </p:txBody>
      </p:sp>
      <p:sp>
        <p:nvSpPr>
          <p:cNvPr id="3" name="Content Placeholder 2"/>
          <p:cNvSpPr>
            <a:spLocks noGrp="1"/>
          </p:cNvSpPr>
          <p:nvPr>
            <p:ph sz="quarter" idx="1"/>
          </p:nvPr>
        </p:nvSpPr>
        <p:spPr>
          <a:xfrm>
            <a:off x="612775" y="1676400"/>
            <a:ext cx="8153400" cy="4419600"/>
          </a:xfrm>
        </p:spPr>
        <p:txBody>
          <a:bodyPr>
            <a:noAutofit/>
          </a:bodyPr>
          <a:lstStyle/>
          <a:p>
            <a:pPr marL="0" indent="0" algn="just" eaLnBrk="1" fontAlgn="auto" hangingPunct="1">
              <a:spcAft>
                <a:spcPts val="0"/>
              </a:spcAft>
              <a:buFont typeface="Wingdings"/>
              <a:buNone/>
              <a:defRPr/>
            </a:pPr>
            <a:r>
              <a:rPr lang="en-US" sz="2800" b="1" dirty="0" smtClean="0"/>
              <a:t>PENALTY FOR MIS-LEADING INFORMATION IN PROSPECTUS  (Section 34)</a:t>
            </a: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Where the prospectus issued, circulated or distributed includes any statement which is untrue or </a:t>
            </a:r>
            <a:r>
              <a:rPr lang="en-US" sz="2800" dirty="0" err="1" smtClean="0">
                <a:latin typeface="Arial Unicode MS" pitchFamily="34" charset="-128"/>
                <a:ea typeface="Arial Unicode MS" pitchFamily="34" charset="-128"/>
                <a:cs typeface="Arial Unicode MS" pitchFamily="34" charset="-128"/>
              </a:rPr>
              <a:t>mis</a:t>
            </a:r>
            <a:r>
              <a:rPr lang="en-US" sz="2800" dirty="0" smtClean="0">
                <a:latin typeface="Arial Unicode MS" pitchFamily="34" charset="-128"/>
                <a:ea typeface="Arial Unicode MS" pitchFamily="34" charset="-128"/>
                <a:cs typeface="Arial Unicode MS" pitchFamily="34" charset="-128"/>
              </a:rPr>
              <a:t>-leading </a:t>
            </a:r>
          </a:p>
          <a:p>
            <a:pPr marL="0" indent="0" algn="ctr"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and </a:t>
            </a:r>
          </a:p>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Where any inclusion or omission of any matter is likely to mislead, every person, who </a:t>
            </a:r>
            <a:r>
              <a:rPr lang="en-US" sz="2800" dirty="0" err="1" smtClean="0">
                <a:latin typeface="Arial Unicode MS" pitchFamily="34" charset="-128"/>
                <a:ea typeface="Arial Unicode MS" pitchFamily="34" charset="-128"/>
                <a:cs typeface="Arial Unicode MS" pitchFamily="34" charset="-128"/>
              </a:rPr>
              <a:t>authorises</a:t>
            </a:r>
            <a:r>
              <a:rPr lang="en-US" sz="2800" dirty="0" smtClean="0">
                <a:latin typeface="Arial Unicode MS" pitchFamily="34" charset="-128"/>
                <a:ea typeface="Arial Unicode MS" pitchFamily="34" charset="-128"/>
                <a:cs typeface="Arial Unicode MS" pitchFamily="34" charset="-128"/>
              </a:rPr>
              <a:t> the issue of such prospectus, shall be liable under Section 447. </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CF9E73E0-18AB-4CE8-8124-EEE022B0F168}" type="slidenum">
              <a:rPr lang="en-US"/>
              <a:pPr>
                <a:defRPr/>
              </a:pPr>
              <a:t>22</a:t>
            </a:fld>
            <a:endParaRPr lang="en-US"/>
          </a:p>
        </p:txBody>
      </p:sp>
      <p:sp>
        <p:nvSpPr>
          <p:cNvPr id="6554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0"/>
            <a:ext cx="8153400" cy="1371600"/>
          </a:xfrm>
        </p:spPr>
        <p:txBody>
          <a:bodyPr>
            <a:normAutofit/>
          </a:bodyPr>
          <a:lstStyle/>
          <a:p>
            <a:pPr eaLnBrk="1" fontAlgn="auto" hangingPunct="1">
              <a:spcAft>
                <a:spcPts val="0"/>
              </a:spcAft>
              <a:defRPr/>
            </a:pPr>
            <a:r>
              <a:rPr lang="en-US" sz="3200" b="1" dirty="0" smtClean="0"/>
              <a:t>INVESTORS’ PROTECTION</a:t>
            </a:r>
            <a:endParaRPr lang="en-US" sz="3200" dirty="0"/>
          </a:p>
        </p:txBody>
      </p:sp>
      <p:sp>
        <p:nvSpPr>
          <p:cNvPr id="3" name="Content Placeholder 2"/>
          <p:cNvSpPr>
            <a:spLocks noGrp="1"/>
          </p:cNvSpPr>
          <p:nvPr>
            <p:ph sz="quarter" idx="1"/>
          </p:nvPr>
        </p:nvSpPr>
        <p:spPr>
          <a:xfrm>
            <a:off x="381000" y="1600200"/>
            <a:ext cx="8610600" cy="4800600"/>
          </a:xfrm>
        </p:spPr>
        <p:txBody>
          <a:bodyPr>
            <a:noAutofit/>
          </a:bodyPr>
          <a:lstStyle/>
          <a:p>
            <a:pPr marL="0" indent="0" algn="just" eaLnBrk="1" fontAlgn="auto" hangingPunct="1">
              <a:spcAft>
                <a:spcPts val="0"/>
              </a:spcAft>
              <a:buFont typeface="Wingdings"/>
              <a:buNone/>
              <a:defRPr/>
            </a:pPr>
            <a:r>
              <a:rPr lang="en-US" sz="2000" b="1" dirty="0" smtClean="0">
                <a:latin typeface="Arial Unicode MS" pitchFamily="34" charset="-128"/>
                <a:ea typeface="Arial Unicode MS" pitchFamily="34" charset="-128"/>
                <a:cs typeface="Arial Unicode MS" pitchFamily="34" charset="-128"/>
              </a:rPr>
              <a:t>CIVIL LIABILITY FOR MIS-STATEMENTS IN  PROSPECTUS (PERSONAL LIABILITIES IN CASE OF MIS-LEADING INFORMATION)  (Section 35)</a:t>
            </a:r>
          </a:p>
          <a:p>
            <a:pPr marL="0" indent="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Where the person has subscribed for security of a company acting on any statement included in  any manner in the prospectus which is </a:t>
            </a:r>
            <a:r>
              <a:rPr lang="en-US" sz="2000" dirty="0" err="1" smtClean="0">
                <a:latin typeface="Arial Unicode MS" pitchFamily="34" charset="-128"/>
                <a:ea typeface="Arial Unicode MS" pitchFamily="34" charset="-128"/>
                <a:cs typeface="Arial Unicode MS" pitchFamily="34" charset="-128"/>
              </a:rPr>
              <a:t>mis</a:t>
            </a:r>
            <a:r>
              <a:rPr lang="en-US" sz="2000" dirty="0" smtClean="0">
                <a:latin typeface="Arial Unicode MS" pitchFamily="34" charset="-128"/>
                <a:ea typeface="Arial Unicode MS" pitchFamily="34" charset="-128"/>
                <a:cs typeface="Arial Unicode MS" pitchFamily="34" charset="-128"/>
              </a:rPr>
              <a:t>-leading and such person has sustained any loss or damage. </a:t>
            </a:r>
          </a:p>
          <a:p>
            <a:pPr marL="0" indent="0" algn="just" eaLnBrk="1" fontAlgn="auto" hangingPunct="1">
              <a:spcAft>
                <a:spcPts val="0"/>
              </a:spcAft>
              <a:buFont typeface="Wingdings"/>
              <a:buNone/>
              <a:defRPr/>
            </a:pPr>
            <a:endParaRPr lang="en-US" sz="11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Company and or any person who is director, authorize himself to be named in the prospectus as the Director, as the Promoter, as an expert, to be liable for compensation to every such person who sustain such loss.</a:t>
            </a:r>
          </a:p>
          <a:p>
            <a:pPr marL="0" indent="0" algn="just" eaLnBrk="1" fontAlgn="auto" hangingPunct="1">
              <a:spcAft>
                <a:spcPts val="0"/>
              </a:spcAft>
              <a:buFont typeface="Wingdings"/>
              <a:buNone/>
              <a:defRPr/>
            </a:pPr>
            <a:endParaRPr lang="en-US" sz="11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However, no person shall be liable if he satisfied that he has withdrawn his consent before the issue of prospects and prospects is issued without his consent.</a:t>
            </a:r>
          </a:p>
          <a:p>
            <a:pPr marL="0" indent="0" algn="just" eaLnBrk="1" fontAlgn="auto" hangingPunct="1">
              <a:spcAft>
                <a:spcPts val="0"/>
              </a:spcAft>
              <a:buFont typeface="Wingdings"/>
              <a:buNone/>
              <a:defRPr/>
            </a:pPr>
            <a:endParaRPr lang="en-US" sz="20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20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834AA7-D70B-48CD-BF22-549F49815769}" type="slidenum">
              <a:rPr lang="en-US"/>
              <a:pPr>
                <a:defRPr/>
              </a:pPr>
              <a:t>23</a:t>
            </a:fld>
            <a:endParaRPr lang="en-US"/>
          </a:p>
        </p:txBody>
      </p:sp>
      <p:sp>
        <p:nvSpPr>
          <p:cNvPr id="66565" name="Footer Placeholder 4"/>
          <p:cNvSpPr>
            <a:spLocks noGrp="1"/>
          </p:cNvSpPr>
          <p:nvPr>
            <p:ph type="ftr" sz="quarter" idx="11"/>
          </p:nvPr>
        </p:nvSpPr>
        <p:spPr bwMode="auto">
          <a:xfrm>
            <a:off x="6324600" y="6248400"/>
            <a:ext cx="2362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228600" y="0"/>
            <a:ext cx="8382000" cy="1417638"/>
          </a:xfrm>
        </p:spPr>
        <p:txBody>
          <a:bodyPr/>
          <a:lstStyle/>
          <a:p>
            <a:pPr eaLnBrk="1" hangingPunct="1"/>
            <a:r>
              <a:rPr lang="en-US" sz="3600" b="1" dirty="0" smtClean="0"/>
              <a:t>INVESTORS’ PROTECTION</a:t>
            </a:r>
            <a:endParaRPr lang="en-US" sz="3600" dirty="0" smtClean="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800" b="1" dirty="0" smtClean="0"/>
              <a:t>ACTION TO BE TAKEN BY AFFECTED PERSONS (CLASS ACTION IN CASE OF MIS-LEADING PROSPECTUS) (Section 37)</a:t>
            </a: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Suit can be filed or any other action may be taken by affected person by misleading prospectus for any untrue and misleading statement, inclusion and non-inclusion of which is likely to mislead any person.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11B3FE7-CB50-406D-B400-4AAA7986BCF1}" type="slidenum">
              <a:rPr lang="en-US"/>
              <a:pPr>
                <a:defRPr/>
              </a:pPr>
              <a:t>24</a:t>
            </a:fld>
            <a:endParaRPr lang="en-US"/>
          </a:p>
        </p:txBody>
      </p:sp>
      <p:sp>
        <p:nvSpPr>
          <p:cNvPr id="6758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ACTION SUIT (Section 245)</a:t>
            </a:r>
            <a:endParaRPr lang="en-US" dirty="0"/>
          </a:p>
        </p:txBody>
      </p:sp>
      <p:sp>
        <p:nvSpPr>
          <p:cNvPr id="3" name="Content Placeholder 2"/>
          <p:cNvSpPr>
            <a:spLocks noGrp="1"/>
          </p:cNvSpPr>
          <p:nvPr>
            <p:ph sz="quarter" idx="1"/>
          </p:nvPr>
        </p:nvSpPr>
        <p:spPr/>
        <p:txBody>
          <a:bodyPr/>
          <a:lstStyle/>
          <a:p>
            <a:pPr marL="0" indent="0" algn="just">
              <a:buNone/>
            </a:pPr>
            <a:r>
              <a:rPr lang="en-US" dirty="0" smtClean="0">
                <a:latin typeface="Arial Unicode MS" pitchFamily="34" charset="-128"/>
                <a:ea typeface="Arial Unicode MS" pitchFamily="34" charset="-128"/>
                <a:cs typeface="Arial Unicode MS" pitchFamily="34" charset="-128"/>
              </a:rPr>
              <a:t>Such number of member(s), depositor(s) or any class of them, if they are of the opinion that the management or conduct of company are being conducted in the manner pre-judicial in the interest of the company they can file the application before tribunal for following orders:-</a:t>
            </a:r>
          </a:p>
          <a:p>
            <a:pPr marL="0" indent="0" algn="just">
              <a:buNone/>
            </a:pPr>
            <a:endParaRPr lang="en-US" sz="1100" dirty="0" smtClean="0">
              <a:latin typeface="Arial Unicode MS" pitchFamily="34" charset="-128"/>
              <a:ea typeface="Arial Unicode MS" pitchFamily="34" charset="-128"/>
              <a:cs typeface="Arial Unicode MS" pitchFamily="34" charset="-128"/>
            </a:endParaRPr>
          </a:p>
          <a:p>
            <a:pPr marL="514350" indent="-514350" algn="just">
              <a:buFont typeface="+mj-lt"/>
              <a:buAutoNum type="arabicPeriod"/>
            </a:pPr>
            <a:r>
              <a:rPr lang="en-US" dirty="0" smtClean="0">
                <a:latin typeface="Arial Unicode MS" pitchFamily="34" charset="-128"/>
                <a:ea typeface="Arial Unicode MS" pitchFamily="34" charset="-128"/>
                <a:cs typeface="Arial Unicode MS" pitchFamily="34" charset="-128"/>
              </a:rPr>
              <a:t>To restrain company from any act which ultra wires the articles and memorandum of Assocition.</a:t>
            </a:r>
            <a:endParaRPr lang="en-US"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ACTION SUIT (Section 245)</a:t>
            </a:r>
            <a:endParaRPr lang="en-US" dirty="0"/>
          </a:p>
        </p:txBody>
      </p:sp>
      <p:sp>
        <p:nvSpPr>
          <p:cNvPr id="3" name="Content Placeholder 2"/>
          <p:cNvSpPr>
            <a:spLocks noGrp="1"/>
          </p:cNvSpPr>
          <p:nvPr>
            <p:ph sz="quarter" idx="1"/>
          </p:nvPr>
        </p:nvSpPr>
        <p:spPr/>
        <p:txBody>
          <a:bodyPr/>
          <a:lstStyle/>
          <a:p>
            <a:pPr marL="514350" indent="-514350" algn="just">
              <a:buFont typeface="+mj-lt"/>
              <a:buAutoNum type="arabicPeriod" startAt="2"/>
            </a:pPr>
            <a:r>
              <a:rPr lang="en-US" sz="2400" dirty="0" smtClean="0">
                <a:latin typeface="Arial Unicode MS" pitchFamily="34" charset="-128"/>
                <a:ea typeface="Arial Unicode MS" pitchFamily="34" charset="-128"/>
                <a:cs typeface="Arial Unicode MS" pitchFamily="34" charset="-128"/>
              </a:rPr>
              <a:t>To restrain company for committing breach of any provision of Memorandum and Articles of Association.</a:t>
            </a:r>
          </a:p>
          <a:p>
            <a:pPr marL="514350" indent="-514350" algn="just">
              <a:buFont typeface="+mj-lt"/>
              <a:buAutoNum type="arabicPeriod" startAt="2"/>
            </a:pPr>
            <a:r>
              <a:rPr lang="en-US" sz="2400" dirty="0" smtClean="0">
                <a:latin typeface="Arial Unicode MS" pitchFamily="34" charset="-128"/>
                <a:ea typeface="Arial Unicode MS" pitchFamily="34" charset="-128"/>
                <a:cs typeface="Arial Unicode MS" pitchFamily="34" charset="-128"/>
              </a:rPr>
              <a:t>To declare resolution for alteration of Memorandum and Articles of Association as void if the resolution is passed by supression of fact or obtained by </a:t>
            </a:r>
            <a:r>
              <a:rPr lang="en-US" sz="2400" dirty="0" err="1" smtClean="0">
                <a:latin typeface="Arial Unicode MS" pitchFamily="34" charset="-128"/>
                <a:ea typeface="Arial Unicode MS" pitchFamily="34" charset="-128"/>
                <a:cs typeface="Arial Unicode MS" pitchFamily="34" charset="-128"/>
              </a:rPr>
              <a:t>mis</a:t>
            </a:r>
            <a:r>
              <a:rPr lang="en-US" sz="2400" dirty="0" smtClean="0">
                <a:latin typeface="Arial Unicode MS" pitchFamily="34" charset="-128"/>
                <a:ea typeface="Arial Unicode MS" pitchFamily="34" charset="-128"/>
                <a:cs typeface="Arial Unicode MS" pitchFamily="34" charset="-128"/>
              </a:rPr>
              <a:t>-statement to the members or depositor.</a:t>
            </a:r>
          </a:p>
          <a:p>
            <a:pPr marL="514350" indent="-514350" algn="just">
              <a:buFont typeface="+mj-lt"/>
              <a:buAutoNum type="arabicPeriod" startAt="2"/>
            </a:pPr>
            <a:r>
              <a:rPr lang="en-US" sz="2400" dirty="0" smtClean="0">
                <a:latin typeface="Arial Unicode MS" pitchFamily="34" charset="-128"/>
                <a:ea typeface="Arial Unicode MS" pitchFamily="34" charset="-128"/>
                <a:cs typeface="Arial Unicode MS" pitchFamily="34" charset="-128"/>
              </a:rPr>
              <a:t>To restrain company from taking action contrary to any resolution passed by members.</a:t>
            </a:r>
          </a:p>
          <a:p>
            <a:pPr marL="514350" indent="-514350" algn="just">
              <a:buFont typeface="+mj-lt"/>
              <a:buAutoNum type="arabicPeriod" startAt="2"/>
            </a:pPr>
            <a:r>
              <a:rPr lang="en-US" sz="2400" dirty="0" smtClean="0">
                <a:latin typeface="Arial Unicode MS" pitchFamily="34" charset="-128"/>
                <a:ea typeface="Arial Unicode MS" pitchFamily="34" charset="-128"/>
                <a:cs typeface="Arial Unicode MS" pitchFamily="34" charset="-128"/>
              </a:rPr>
              <a:t>To claim damages or compensation against company or its directors or  auditor or from any expert or advisor. </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228600"/>
            <a:ext cx="8229600" cy="1189038"/>
          </a:xfrm>
        </p:spPr>
        <p:txBody>
          <a:bodyPr/>
          <a:lstStyle/>
          <a:p>
            <a:pPr eaLnBrk="1" hangingPunct="1"/>
            <a:r>
              <a:rPr lang="en-US" sz="3600" b="1" dirty="0" smtClean="0"/>
              <a:t>ELIGIBILITY FOR CLASS ACTION SUIT (Section 245)</a:t>
            </a:r>
            <a:endParaRPr lang="en-US" sz="3600" dirty="0" smtClean="0"/>
          </a:p>
        </p:txBody>
      </p:sp>
      <p:sp>
        <p:nvSpPr>
          <p:cNvPr id="3" name="Content Placeholder 2"/>
          <p:cNvSpPr>
            <a:spLocks noGrp="1"/>
          </p:cNvSpPr>
          <p:nvPr>
            <p:ph sz="quarter" idx="1"/>
          </p:nvPr>
        </p:nvSpPr>
        <p:spPr>
          <a:xfrm>
            <a:off x="381000" y="1600200"/>
            <a:ext cx="8385175" cy="4495800"/>
          </a:xfrm>
        </p:spPr>
        <p:txBody>
          <a:bodyPr>
            <a:noAutofit/>
          </a:bodyPr>
          <a:lstStyle/>
          <a:p>
            <a:pPr marL="514350" indent="-514350" algn="just" eaLnBrk="1" fontAlgn="auto" hangingPunct="1">
              <a:spcAft>
                <a:spcPts val="0"/>
              </a:spcAft>
              <a:buFont typeface="Wingdings"/>
              <a:buAutoNum type="alphaUcParenR"/>
              <a:defRPr/>
            </a:pPr>
            <a:r>
              <a:rPr lang="en-US" sz="2400" b="1" u="sng" dirty="0" smtClean="0">
                <a:latin typeface="Arial Unicode MS" pitchFamily="34" charset="-128"/>
                <a:ea typeface="Arial Unicode MS" pitchFamily="34" charset="-128"/>
                <a:cs typeface="Arial Unicode MS" pitchFamily="34" charset="-128"/>
              </a:rPr>
              <a:t>Company having Share Capital</a:t>
            </a:r>
          </a:p>
          <a:p>
            <a:pPr lvl="2" indent="-320675" algn="just" eaLnBrk="1" fontAlgn="auto" hangingPunct="1">
              <a:spcAft>
                <a:spcPts val="0"/>
              </a:spcAft>
              <a:buFont typeface="Wingdings"/>
              <a:buAutoNum type="romanLcParenR"/>
              <a:defRPr/>
            </a:pPr>
            <a:r>
              <a:rPr lang="en-US" sz="2400" dirty="0" smtClean="0">
                <a:latin typeface="Arial Unicode MS" pitchFamily="34" charset="-128"/>
                <a:ea typeface="Arial Unicode MS" pitchFamily="34" charset="-128"/>
                <a:cs typeface="Arial Unicode MS" pitchFamily="34" charset="-128"/>
              </a:rPr>
              <a:t>Not less than 100 members        </a:t>
            </a:r>
            <a:r>
              <a:rPr lang="en-US" sz="1800" u="sng" dirty="0" smtClean="0">
                <a:latin typeface="Arial Unicode MS" pitchFamily="34" charset="-128"/>
                <a:ea typeface="Arial Unicode MS" pitchFamily="34" charset="-128"/>
                <a:cs typeface="Arial Unicode MS" pitchFamily="34" charset="-128"/>
              </a:rPr>
              <a:t>OR</a:t>
            </a:r>
          </a:p>
          <a:p>
            <a:pPr lvl="2" indent="-320675" algn="just" eaLnBrk="1" fontAlgn="auto" hangingPunct="1">
              <a:spcAft>
                <a:spcPts val="0"/>
              </a:spcAft>
              <a:buFont typeface="Wingdings"/>
              <a:buAutoNum type="romanLcParenR"/>
              <a:defRPr/>
            </a:pPr>
            <a:r>
              <a:rPr lang="en-US" sz="2400" dirty="0" smtClean="0">
                <a:latin typeface="Arial Unicode MS" pitchFamily="34" charset="-128"/>
                <a:ea typeface="Arial Unicode MS" pitchFamily="34" charset="-128"/>
                <a:cs typeface="Arial Unicode MS" pitchFamily="34" charset="-128"/>
              </a:rPr>
              <a:t>Not less than % of total number as may be prescribed</a:t>
            </a:r>
          </a:p>
          <a:p>
            <a:pPr marL="1108710" lvl="2" indent="-51435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514350" indent="-514350" algn="just" eaLnBrk="1" fontAlgn="auto" hangingPunct="1">
              <a:spcAft>
                <a:spcPts val="0"/>
              </a:spcAft>
              <a:buFont typeface="Wingdings"/>
              <a:buAutoNum type="alphaUcParenR"/>
              <a:defRPr/>
            </a:pPr>
            <a:r>
              <a:rPr lang="en-US" sz="2400" b="1" u="sng" dirty="0" smtClean="0">
                <a:latin typeface="Arial Unicode MS" pitchFamily="34" charset="-128"/>
                <a:ea typeface="Arial Unicode MS" pitchFamily="34" charset="-128"/>
                <a:cs typeface="Arial Unicode MS" pitchFamily="34" charset="-128"/>
              </a:rPr>
              <a:t>Company not having Share Capital</a:t>
            </a:r>
          </a:p>
          <a:p>
            <a:pPr lvl="2" indent="-320675" algn="just" eaLnBrk="1" fontAlgn="auto" hangingPunct="1">
              <a:spcAft>
                <a:spcPts val="0"/>
              </a:spcAft>
              <a:buFont typeface="Wingdings"/>
              <a:buAutoNum type="romanLcParenR"/>
              <a:defRPr/>
            </a:pPr>
            <a:r>
              <a:rPr lang="en-US" sz="2400" dirty="0" smtClean="0">
                <a:latin typeface="Arial Unicode MS" pitchFamily="34" charset="-128"/>
                <a:ea typeface="Arial Unicode MS" pitchFamily="34" charset="-128"/>
                <a:cs typeface="Arial Unicode MS" pitchFamily="34" charset="-128"/>
              </a:rPr>
              <a:t>Not less than 1/5 of total number of members</a:t>
            </a:r>
          </a:p>
          <a:p>
            <a:pPr marL="1108710" lvl="2"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AutoNum type="alphaUcParenR" startAt="3"/>
              <a:defRPr/>
            </a:pPr>
            <a:r>
              <a:rPr lang="en-US" sz="2400" b="1" u="sng" dirty="0" smtClean="0">
                <a:latin typeface="Arial Unicode MS" pitchFamily="34" charset="-128"/>
                <a:ea typeface="Arial Unicode MS" pitchFamily="34" charset="-128"/>
                <a:cs typeface="Arial Unicode MS" pitchFamily="34" charset="-128"/>
              </a:rPr>
              <a:t>In case of Depositors</a:t>
            </a:r>
            <a:endParaRPr lang="en-US" sz="2400" u="sng" dirty="0" smtClean="0">
              <a:latin typeface="Arial Unicode MS" pitchFamily="34" charset="-128"/>
              <a:ea typeface="Arial Unicode MS" pitchFamily="34" charset="-128"/>
              <a:cs typeface="Arial Unicode MS" pitchFamily="34" charset="-128"/>
            </a:endParaRPr>
          </a:p>
          <a:p>
            <a:pPr lvl="2" indent="-320675" algn="just" eaLnBrk="1" fontAlgn="auto" hangingPunct="1">
              <a:spcAft>
                <a:spcPts val="0"/>
              </a:spcAft>
              <a:buFont typeface="Wingdings"/>
              <a:buAutoNum type="romanLcParenR"/>
              <a:defRPr/>
            </a:pPr>
            <a:r>
              <a:rPr lang="en-US" sz="2400" dirty="0" smtClean="0">
                <a:latin typeface="Arial Unicode MS" pitchFamily="34" charset="-128"/>
                <a:ea typeface="Arial Unicode MS" pitchFamily="34" charset="-128"/>
                <a:cs typeface="Arial Unicode MS" pitchFamily="34" charset="-128"/>
              </a:rPr>
              <a:t>Not less than 100 depositors</a:t>
            </a:r>
          </a:p>
          <a:p>
            <a:pPr lvl="2" indent="-320675" algn="just" eaLnBrk="1" fontAlgn="auto" hangingPunct="1">
              <a:spcAft>
                <a:spcPts val="0"/>
              </a:spcAft>
              <a:buFont typeface="Wingdings"/>
              <a:buAutoNum type="romanLcParenR"/>
              <a:defRPr/>
            </a:pPr>
            <a:r>
              <a:rPr lang="en-US" sz="2400" dirty="0" smtClean="0">
                <a:latin typeface="Arial Unicode MS" pitchFamily="34" charset="-128"/>
                <a:ea typeface="Arial Unicode MS" pitchFamily="34" charset="-128"/>
                <a:cs typeface="Arial Unicode MS" pitchFamily="34" charset="-128"/>
              </a:rPr>
              <a:t>Not less than % of total number as may be prescribed</a:t>
            </a:r>
          </a:p>
          <a:p>
            <a:pPr marL="1108710" lvl="2"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1108710" lvl="2" indent="-51435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48F2FFA-15F4-457A-A800-1FD1BA57820D}" type="slidenum">
              <a:rPr lang="en-US"/>
              <a:pPr>
                <a:defRPr/>
              </a:pPr>
              <a:t>27</a:t>
            </a:fld>
            <a:endParaRPr lang="en-US"/>
          </a:p>
        </p:txBody>
      </p:sp>
      <p:sp>
        <p:nvSpPr>
          <p:cNvPr id="6861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COURTS (Section 435)</a:t>
            </a:r>
            <a:endParaRPr lang="en-US" dirty="0"/>
          </a:p>
        </p:txBody>
      </p:sp>
      <p:sp>
        <p:nvSpPr>
          <p:cNvPr id="3" name="Content Placeholder 2"/>
          <p:cNvSpPr>
            <a:spLocks noGrp="1"/>
          </p:cNvSpPr>
          <p:nvPr>
            <p:ph sz="quarter" idx="1"/>
          </p:nvPr>
        </p:nvSpPr>
        <p:spPr/>
        <p:txBody>
          <a:bodyPr/>
          <a:lstStyle/>
          <a:p>
            <a:pPr marL="0" indent="0" algn="just">
              <a:buNone/>
            </a:pPr>
            <a:r>
              <a:rPr lang="en-US" sz="2400" dirty="0" smtClean="0">
                <a:latin typeface="Arial Unicode MS" pitchFamily="34" charset="-128"/>
                <a:ea typeface="Arial Unicode MS" pitchFamily="34" charset="-128"/>
                <a:cs typeface="Arial Unicode MS" pitchFamily="34" charset="-128"/>
              </a:rPr>
              <a:t>The Central Government may for the purpose of drafting speedy trial of offences under this Act by intervention establish or designate as many as special courts as may be necessary.</a:t>
            </a:r>
          </a:p>
          <a:p>
            <a:pPr marL="0" indent="0" algn="just">
              <a:buNone/>
            </a:pPr>
            <a:r>
              <a:rPr lang="en-US" sz="2400" dirty="0" smtClean="0">
                <a:latin typeface="Arial Unicode MS" pitchFamily="34" charset="-128"/>
                <a:ea typeface="Arial Unicode MS" pitchFamily="34" charset="-128"/>
                <a:cs typeface="Arial Unicode MS" pitchFamily="34" charset="-128"/>
              </a:rPr>
              <a:t>The Special Court shall consist of </a:t>
            </a:r>
            <a:r>
              <a:rPr lang="en-US" sz="2400" u="sng" dirty="0" smtClean="0">
                <a:latin typeface="Arial Unicode MS" pitchFamily="34" charset="-128"/>
                <a:ea typeface="Arial Unicode MS" pitchFamily="34" charset="-128"/>
                <a:cs typeface="Arial Unicode MS" pitchFamily="34" charset="-128"/>
              </a:rPr>
              <a:t>single judge </a:t>
            </a:r>
            <a:r>
              <a:rPr lang="en-US" sz="2400" dirty="0" smtClean="0">
                <a:latin typeface="Arial Unicode MS" pitchFamily="34" charset="-128"/>
                <a:ea typeface="Arial Unicode MS" pitchFamily="34" charset="-128"/>
                <a:cs typeface="Arial Unicode MS" pitchFamily="34" charset="-128"/>
              </a:rPr>
              <a:t>appointed by </a:t>
            </a:r>
            <a:r>
              <a:rPr lang="en-US" sz="2400" u="sng" dirty="0" smtClean="0">
                <a:latin typeface="Arial Unicode MS" pitchFamily="34" charset="-128"/>
                <a:ea typeface="Arial Unicode MS" pitchFamily="34" charset="-128"/>
                <a:cs typeface="Arial Unicode MS" pitchFamily="34" charset="-128"/>
              </a:rPr>
              <a:t>Central Government </a:t>
            </a:r>
            <a:r>
              <a:rPr lang="en-US" sz="2400" dirty="0" smtClean="0">
                <a:latin typeface="Arial Unicode MS" pitchFamily="34" charset="-128"/>
                <a:ea typeface="Arial Unicode MS" pitchFamily="34" charset="-128"/>
                <a:cs typeface="Arial Unicode MS" pitchFamily="34" charset="-128"/>
              </a:rPr>
              <a:t>with concurrence of </a:t>
            </a:r>
            <a:r>
              <a:rPr lang="en-US" sz="2400" u="sng" dirty="0" smtClean="0">
                <a:latin typeface="Arial Unicode MS" pitchFamily="34" charset="-128"/>
                <a:ea typeface="Arial Unicode MS" pitchFamily="34" charset="-128"/>
                <a:cs typeface="Arial Unicode MS" pitchFamily="34" charset="-128"/>
              </a:rPr>
              <a:t>Chief Justice </a:t>
            </a:r>
            <a:r>
              <a:rPr lang="en-US" sz="2400" dirty="0" smtClean="0">
                <a:latin typeface="Arial Unicode MS" pitchFamily="34" charset="-128"/>
                <a:ea typeface="Arial Unicode MS" pitchFamily="34" charset="-128"/>
                <a:cs typeface="Arial Unicode MS" pitchFamily="34" charset="-128"/>
              </a:rPr>
              <a:t>of </a:t>
            </a:r>
            <a:r>
              <a:rPr lang="en-US" sz="2400" u="sng" dirty="0" smtClean="0">
                <a:latin typeface="Arial Unicode MS" pitchFamily="34" charset="-128"/>
                <a:ea typeface="Arial Unicode MS" pitchFamily="34" charset="-128"/>
                <a:cs typeface="Arial Unicode MS" pitchFamily="34" charset="-128"/>
              </a:rPr>
              <a:t>High Court </a:t>
            </a:r>
            <a:r>
              <a:rPr lang="en-US" sz="2400" dirty="0" smtClean="0">
                <a:latin typeface="Arial Unicode MS" pitchFamily="34" charset="-128"/>
                <a:ea typeface="Arial Unicode MS" pitchFamily="34" charset="-128"/>
                <a:cs typeface="Arial Unicode MS" pitchFamily="34" charset="-128"/>
              </a:rPr>
              <a:t>within the jurisdiction the judge be appointed as working.</a:t>
            </a:r>
          </a:p>
          <a:p>
            <a:pPr marL="0" indent="0" algn="just">
              <a:buNone/>
            </a:pPr>
            <a:r>
              <a:rPr lang="en-US" sz="2400" dirty="0" smtClean="0">
                <a:latin typeface="Arial Unicode MS" pitchFamily="34" charset="-128"/>
                <a:ea typeface="Arial Unicode MS" pitchFamily="34" charset="-128"/>
                <a:cs typeface="Arial Unicode MS" pitchFamily="34" charset="-128"/>
              </a:rPr>
              <a:t>Before the appointment the person </a:t>
            </a:r>
            <a:r>
              <a:rPr lang="en-US" sz="2400" u="sng" dirty="0" smtClean="0">
                <a:latin typeface="Arial Unicode MS" pitchFamily="34" charset="-128"/>
                <a:ea typeface="Arial Unicode MS" pitchFamily="34" charset="-128"/>
                <a:cs typeface="Arial Unicode MS" pitchFamily="34" charset="-128"/>
              </a:rPr>
              <a:t>appointed as judge </a:t>
            </a:r>
            <a:r>
              <a:rPr lang="en-US" sz="2400" dirty="0" smtClean="0">
                <a:latin typeface="Arial Unicode MS" pitchFamily="34" charset="-128"/>
                <a:ea typeface="Arial Unicode MS" pitchFamily="34" charset="-128"/>
                <a:cs typeface="Arial Unicode MS" pitchFamily="34" charset="-128"/>
              </a:rPr>
              <a:t>should be holding office of session judge or additional session judge. </a:t>
            </a:r>
          </a:p>
        </p:txBody>
      </p:sp>
      <p:sp>
        <p:nvSpPr>
          <p:cNvPr id="4" name="Footer Placeholder 3"/>
          <p:cNvSpPr>
            <a:spLocks noGrp="1"/>
          </p:cNvSpPr>
          <p:nvPr>
            <p:ph type="ftr" sz="quarter" idx="11"/>
          </p:nvPr>
        </p:nvSpPr>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1189038"/>
          </a:xfrm>
        </p:spPr>
        <p:txBody>
          <a:bodyPr>
            <a:normAutofit/>
          </a:bodyPr>
          <a:lstStyle/>
          <a:p>
            <a:pPr eaLnBrk="1" fontAlgn="auto" hangingPunct="1">
              <a:spcAft>
                <a:spcPts val="0"/>
              </a:spcAft>
              <a:defRPr/>
            </a:pPr>
            <a:endParaRPr lang="en-US" sz="3200" dirty="0"/>
          </a:p>
        </p:txBody>
      </p:sp>
      <p:sp>
        <p:nvSpPr>
          <p:cNvPr id="3" name="Content Placeholder 2"/>
          <p:cNvSpPr>
            <a:spLocks noGrp="1"/>
          </p:cNvSpPr>
          <p:nvPr>
            <p:ph sz="quarter" idx="1"/>
          </p:nvPr>
        </p:nvSpPr>
        <p:spPr>
          <a:xfrm>
            <a:off x="612774" y="1600200"/>
            <a:ext cx="8302625" cy="4495800"/>
          </a:xfrm>
        </p:spPr>
        <p:txBody>
          <a:bodyPr>
            <a:noAutofit/>
          </a:bodyPr>
          <a:lstStyle/>
          <a:p>
            <a:pPr marL="320040" indent="-320040" eaLnBrk="1" fontAlgn="auto" hangingPunct="1">
              <a:spcAft>
                <a:spcPts val="0"/>
              </a:spcAft>
              <a:buFont typeface="Wingdings"/>
              <a:buNone/>
              <a:defRPr/>
            </a:pPr>
            <a:r>
              <a:rPr lang="en-US" sz="2800" b="1" dirty="0" smtClean="0"/>
              <a:t>CORPORATE SOCIAL RESPONSIBILITIES  (Section 135)</a:t>
            </a: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Every company during any financial year having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worth of Rs.500.00 crores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Turnover of Rs.1000.00 crore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profit of Rs.5.00 crores or more</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Such company shall constitute CSR Committee consisting of three or more directors out of which one shall be independent Director.</a:t>
            </a:r>
          </a:p>
          <a:p>
            <a:pPr marL="514350" indent="-514350" algn="just" eaLnBrk="1" fontAlgn="auto" hangingPunct="1">
              <a:spcAft>
                <a:spcPts val="0"/>
              </a:spcAft>
              <a:buFont typeface="+mj-lt"/>
              <a:buAutoNum type="alphaLcParenR"/>
              <a:defRPr/>
            </a:pPr>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29</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pPr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ANNUAL GENERAL MEETING  (SECTION 96)</a:t>
            </a:r>
            <a:endParaRPr lang="en-US" sz="28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447800"/>
            <a:ext cx="8458200" cy="5410200"/>
          </a:xfrm>
        </p:spPr>
        <p:txBody>
          <a:bodyPr/>
          <a:lstStyle/>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3</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graphicFrame>
        <p:nvGraphicFramePr>
          <p:cNvPr id="6" name="Table 5"/>
          <p:cNvGraphicFramePr>
            <a:graphicFrameLocks noGrp="1"/>
          </p:cNvGraphicFramePr>
          <p:nvPr/>
        </p:nvGraphicFramePr>
        <p:xfrm>
          <a:off x="533400" y="1752600"/>
          <a:ext cx="8305800" cy="4206240"/>
        </p:xfrm>
        <a:graphic>
          <a:graphicData uri="http://schemas.openxmlformats.org/drawingml/2006/table">
            <a:tbl>
              <a:tblPr firstRow="1" bandRow="1">
                <a:tableStyleId>{22838BEF-8BB2-4498-84A7-C5851F593DF1}</a:tableStyleId>
              </a:tblPr>
              <a:tblGrid>
                <a:gridCol w="457200"/>
                <a:gridCol w="1981200"/>
                <a:gridCol w="5867400"/>
              </a:tblGrid>
              <a:tr h="370840">
                <a:tc>
                  <a:txBody>
                    <a:bodyPr/>
                    <a:lstStyle/>
                    <a:p>
                      <a:r>
                        <a:rPr lang="en-US" sz="2400" dirty="0" smtClean="0"/>
                        <a:t>A</a:t>
                      </a:r>
                      <a:endParaRPr lang="en-US" sz="2400" b="0" dirty="0"/>
                    </a:p>
                  </a:txBody>
                  <a:tcPr/>
                </a:tc>
                <a:tc>
                  <a:txBody>
                    <a:bodyPr/>
                    <a:lstStyle/>
                    <a:p>
                      <a:r>
                        <a:rPr lang="en-US" sz="2400" dirty="0" smtClean="0"/>
                        <a:t>One</a:t>
                      </a:r>
                      <a:r>
                        <a:rPr lang="en-US" sz="2400" baseline="0" dirty="0" smtClean="0"/>
                        <a:t> Person Company</a:t>
                      </a:r>
                      <a:endParaRPr lang="en-US" sz="2400" b="0" dirty="0"/>
                    </a:p>
                  </a:txBody>
                  <a:tcPr/>
                </a:tc>
                <a:tc>
                  <a:txBody>
                    <a:bodyPr/>
                    <a:lstStyle/>
                    <a:p>
                      <a:r>
                        <a:rPr lang="en-US" sz="2400" dirty="0" smtClean="0"/>
                        <a:t>Not required to hold AGM</a:t>
                      </a:r>
                      <a:endParaRPr lang="en-US" sz="2400" b="0" dirty="0"/>
                    </a:p>
                  </a:txBody>
                  <a:tcPr/>
                </a:tc>
              </a:tr>
              <a:tr h="370840">
                <a:tc>
                  <a:txBody>
                    <a:bodyPr/>
                    <a:lstStyle/>
                    <a:p>
                      <a:r>
                        <a:rPr lang="en-US" sz="2400" dirty="0" smtClean="0"/>
                        <a:t>B</a:t>
                      </a:r>
                      <a:endParaRPr lang="en-US" sz="2400" dirty="0"/>
                    </a:p>
                  </a:txBody>
                  <a:tcPr/>
                </a:tc>
                <a:tc>
                  <a:txBody>
                    <a:bodyPr/>
                    <a:lstStyle/>
                    <a:p>
                      <a:r>
                        <a:rPr lang="en-US" sz="2400" dirty="0" smtClean="0"/>
                        <a:t>First AGM</a:t>
                      </a:r>
                      <a:endParaRPr lang="en-US" sz="2400" dirty="0"/>
                    </a:p>
                  </a:txBody>
                  <a:tcPr/>
                </a:tc>
                <a:tc>
                  <a:txBody>
                    <a:bodyPr/>
                    <a:lstStyle/>
                    <a:p>
                      <a:r>
                        <a:rPr lang="en-US" sz="2400" dirty="0" smtClean="0"/>
                        <a:t>Within 9 months</a:t>
                      </a:r>
                      <a:r>
                        <a:rPr lang="en-US" sz="2400" baseline="0" dirty="0" smtClean="0"/>
                        <a:t> from the closure of first F.Y. </a:t>
                      </a:r>
                      <a:endParaRPr lang="en-US" sz="2400" dirty="0"/>
                    </a:p>
                  </a:txBody>
                  <a:tcPr/>
                </a:tc>
              </a:tr>
              <a:tr h="370840">
                <a:tc>
                  <a:txBody>
                    <a:bodyPr/>
                    <a:lstStyle/>
                    <a:p>
                      <a:r>
                        <a:rPr lang="en-US" sz="2400" dirty="0" smtClean="0"/>
                        <a:t>C</a:t>
                      </a:r>
                      <a:endParaRPr lang="en-US" sz="2400" dirty="0"/>
                    </a:p>
                  </a:txBody>
                  <a:tcPr/>
                </a:tc>
                <a:tc>
                  <a:txBody>
                    <a:bodyPr/>
                    <a:lstStyle/>
                    <a:p>
                      <a:r>
                        <a:rPr lang="en-US" sz="2400" dirty="0" smtClean="0"/>
                        <a:t>Next AGM</a:t>
                      </a:r>
                      <a:endParaRPr lang="en-US" sz="2400" dirty="0"/>
                    </a:p>
                  </a:txBody>
                  <a:tcPr/>
                </a:tc>
                <a:tc>
                  <a:txBody>
                    <a:bodyPr/>
                    <a:lstStyle/>
                    <a:p>
                      <a:r>
                        <a:rPr lang="en-US" sz="2400" dirty="0" smtClean="0"/>
                        <a:t>Within 6 months from the close of the F.Y. </a:t>
                      </a:r>
                      <a:endParaRPr lang="en-US" sz="2400" dirty="0"/>
                    </a:p>
                  </a:txBody>
                  <a:tcPr/>
                </a:tc>
              </a:tr>
              <a:tr h="370840">
                <a:tc>
                  <a:txBody>
                    <a:bodyPr/>
                    <a:lstStyle/>
                    <a:p>
                      <a:endParaRPr lang="en-US" sz="2400" dirty="0"/>
                    </a:p>
                  </a:txBody>
                  <a:tcPr/>
                </a:tc>
                <a:tc>
                  <a:txBody>
                    <a:bodyPr/>
                    <a:lstStyle/>
                    <a:p>
                      <a:endParaRPr lang="en-US" sz="2400" dirty="0"/>
                    </a:p>
                  </a:txBody>
                  <a:tcPr/>
                </a:tc>
                <a:tc>
                  <a:txBody>
                    <a:bodyPr/>
                    <a:lstStyle/>
                    <a:p>
                      <a:r>
                        <a:rPr lang="en-US" sz="2400" dirty="0" smtClean="0"/>
                        <a:t>AGM can only be held</a:t>
                      </a:r>
                      <a:r>
                        <a:rPr lang="en-US" sz="2400" baseline="0" dirty="0" smtClean="0"/>
                        <a:t> between 9a.m.- 6 p.m.  </a:t>
                      </a:r>
                      <a:endParaRPr lang="en-US" sz="2400" dirty="0"/>
                    </a:p>
                  </a:txBody>
                  <a:tcPr/>
                </a:tc>
              </a:tr>
              <a:tr h="370840">
                <a:tc>
                  <a:txBody>
                    <a:bodyPr/>
                    <a:lstStyle/>
                    <a:p>
                      <a:endParaRPr lang="en-US" sz="2400" dirty="0"/>
                    </a:p>
                  </a:txBody>
                  <a:tcPr/>
                </a:tc>
                <a:tc>
                  <a:txBody>
                    <a:bodyPr/>
                    <a:lstStyle/>
                    <a:p>
                      <a:endParaRPr lang="en-US" sz="2400" dirty="0"/>
                    </a:p>
                  </a:txBody>
                  <a:tcPr/>
                </a:tc>
                <a:tc>
                  <a:txBody>
                    <a:bodyPr/>
                    <a:lstStyle/>
                    <a:p>
                      <a:r>
                        <a:rPr lang="en-US" sz="2400" dirty="0" smtClean="0"/>
                        <a:t>AGM</a:t>
                      </a:r>
                      <a:r>
                        <a:rPr lang="en-US" sz="2400" baseline="0" dirty="0" smtClean="0"/>
                        <a:t> can be held on holidays but not on national holidays.</a:t>
                      </a:r>
                      <a:endParaRPr lang="en-US" sz="2400" dirty="0"/>
                    </a:p>
                  </a:txBody>
                  <a:tcPr/>
                </a:tc>
              </a:tr>
              <a:tr h="370840">
                <a:tc>
                  <a:txBody>
                    <a:bodyPr/>
                    <a:lstStyle/>
                    <a:p>
                      <a:r>
                        <a:rPr lang="en-US" sz="2400" dirty="0" smtClean="0"/>
                        <a:t>D</a:t>
                      </a:r>
                      <a:endParaRPr lang="en-US" sz="2400" dirty="0"/>
                    </a:p>
                  </a:txBody>
                  <a:tcPr/>
                </a:tc>
                <a:tc>
                  <a:txBody>
                    <a:bodyPr/>
                    <a:lstStyle/>
                    <a:p>
                      <a:r>
                        <a:rPr lang="en-US" sz="2400" dirty="0" smtClean="0"/>
                        <a:t>Penalties for non-compliance </a:t>
                      </a:r>
                      <a:endParaRPr lang="en-US" sz="2400" dirty="0"/>
                    </a:p>
                  </a:txBody>
                  <a:tcPr/>
                </a:tc>
                <a:tc>
                  <a:txBody>
                    <a:bodyPr/>
                    <a:lstStyle/>
                    <a:p>
                      <a:r>
                        <a:rPr lang="en-US" sz="2400" dirty="0" err="1" smtClean="0"/>
                        <a:t>Upto</a:t>
                      </a:r>
                      <a:r>
                        <a:rPr lang="en-US" sz="2400" dirty="0" smtClean="0"/>
                        <a:t> Rs.1,00,000 </a:t>
                      </a:r>
                    </a:p>
                    <a:p>
                      <a:r>
                        <a:rPr lang="en-US" sz="2400" dirty="0" smtClean="0"/>
                        <a:t>Or</a:t>
                      </a:r>
                    </a:p>
                    <a:p>
                      <a:r>
                        <a:rPr lang="en-US" sz="2400" dirty="0" smtClean="0"/>
                        <a:t>Rs.5000/- per day.</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pPr eaLnBrk="1" fontAlgn="auto" hangingPunct="1">
              <a:spcAft>
                <a:spcPts val="0"/>
              </a:spcAft>
              <a:defRPr/>
            </a:pPr>
            <a:r>
              <a:rPr lang="en-US" dirty="0"/>
              <a:t>CORPORATE SOCIAL RESPONSIBILITIES  (Section 135)</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465138" indent="-465138" algn="just" eaLnBrk="1" fontAlgn="auto" hangingPunct="1">
              <a:spcAft>
                <a:spcPts val="0"/>
              </a:spcAft>
              <a:buFont typeface="+mj-lt"/>
              <a:buAutoNum type="alphaLcParenR" startAt="6"/>
              <a:defRPr/>
            </a:pPr>
            <a:r>
              <a:rPr lang="en-US" sz="2400" dirty="0" smtClean="0">
                <a:latin typeface="Arial Unicode MS" pitchFamily="34" charset="-128"/>
                <a:ea typeface="Arial Unicode MS" pitchFamily="34" charset="-128"/>
                <a:cs typeface="Arial Unicode MS" pitchFamily="34" charset="-128"/>
              </a:rPr>
              <a:t>The Board shall disclose the CSR Policy in its Report and on the website of company and ensure that CDR activities are undertaken by Company.  </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Company shall spend at least 2% of its average net profit during three immediate financial years for the social responsibilities.</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Preference shall be given to local areas where it operate.</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In case company does not spent  required fund reasons be disclosed in Director’s Report.</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30</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31</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Notice of General Meeting</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447800"/>
            <a:ext cx="8458200" cy="5410200"/>
          </a:xfrm>
        </p:spPr>
        <p:txBody>
          <a:bodyPr/>
          <a:lstStyle/>
          <a:p>
            <a:pPr algn="just" eaLnBrk="1" hangingPunct="1"/>
            <a:r>
              <a:rPr lang="en-US" sz="2600" dirty="0" smtClean="0">
                <a:latin typeface="Arial Unicode MS" pitchFamily="34" charset="-128"/>
                <a:ea typeface="Arial Unicode MS" pitchFamily="34" charset="-128"/>
                <a:cs typeface="Arial Unicode MS" pitchFamily="34" charset="-128"/>
              </a:rPr>
              <a:t>May be given by electronic mode also.</a:t>
            </a:r>
          </a:p>
          <a:p>
            <a:pPr algn="just" eaLnBrk="1" hangingPunct="1"/>
            <a:r>
              <a:rPr lang="en-US" sz="2600" dirty="0" smtClean="0">
                <a:latin typeface="Arial Unicode MS" pitchFamily="34" charset="-128"/>
                <a:ea typeface="Arial Unicode MS" pitchFamily="34" charset="-128"/>
                <a:cs typeface="Arial Unicode MS" pitchFamily="34" charset="-128"/>
              </a:rPr>
              <a:t>To all the Directors.</a:t>
            </a:r>
          </a:p>
          <a:p>
            <a:pPr algn="just" eaLnBrk="1" hangingPunct="1"/>
            <a:r>
              <a:rPr lang="en-US" sz="2600" dirty="0" smtClean="0">
                <a:latin typeface="Arial Unicode MS" pitchFamily="34" charset="-128"/>
                <a:ea typeface="Arial Unicode MS" pitchFamily="34" charset="-128"/>
                <a:cs typeface="Arial Unicode MS" pitchFamily="34" charset="-128"/>
              </a:rPr>
              <a:t>Length of notice - 21 clear days (21 days in 1956 Act)</a:t>
            </a:r>
          </a:p>
          <a:p>
            <a:pPr algn="just" eaLnBrk="1" hangingPunct="1"/>
            <a:r>
              <a:rPr lang="en-US" sz="2600" dirty="0" smtClean="0">
                <a:latin typeface="Arial Unicode MS" pitchFamily="34" charset="-128"/>
                <a:ea typeface="Arial Unicode MS" pitchFamily="34" charset="-128"/>
                <a:cs typeface="Arial Unicode MS" pitchFamily="34" charset="-128"/>
              </a:rPr>
              <a:t>Shorter notice  - with consent of 90% shareholders (100% in 1956 Act)</a:t>
            </a:r>
          </a:p>
          <a:p>
            <a:pPr algn="just" eaLnBrk="1" hangingPunct="1"/>
            <a:r>
              <a:rPr lang="en-US" sz="2600" dirty="0" smtClean="0">
                <a:latin typeface="Arial Unicode MS" pitchFamily="34" charset="-128"/>
                <a:ea typeface="Arial Unicode MS" pitchFamily="34" charset="-128"/>
                <a:cs typeface="Arial Unicode MS" pitchFamily="34" charset="-128"/>
              </a:rPr>
              <a:t>For Special business, the nature of concern or interest shall be specified for:</a:t>
            </a:r>
          </a:p>
          <a:p>
            <a:pPr marL="835025" lvl="1" indent="-514350" algn="just" eaLnBrk="1" hangingPunct="1">
              <a:buFont typeface="+mj-lt"/>
              <a:buAutoNum type="alphaLcParenR"/>
            </a:pPr>
            <a:r>
              <a:rPr lang="en-US" sz="2300" dirty="0" smtClean="0">
                <a:latin typeface="Arial Unicode MS" pitchFamily="34" charset="-128"/>
                <a:ea typeface="Arial Unicode MS" pitchFamily="34" charset="-128"/>
                <a:cs typeface="Arial Unicode MS" pitchFamily="34" charset="-128"/>
              </a:rPr>
              <a:t>Director or Manager</a:t>
            </a:r>
          </a:p>
          <a:p>
            <a:pPr marL="835025" lvl="1" indent="-514350" algn="just" eaLnBrk="1" hangingPunct="1">
              <a:buFont typeface="+mj-lt"/>
              <a:buAutoNum type="alphaLcParenR"/>
            </a:pPr>
            <a:r>
              <a:rPr lang="en-US" sz="2300" dirty="0" smtClean="0">
                <a:latin typeface="Arial Unicode MS" pitchFamily="34" charset="-128"/>
                <a:ea typeface="Arial Unicode MS" pitchFamily="34" charset="-128"/>
                <a:cs typeface="Arial Unicode MS" pitchFamily="34" charset="-128"/>
              </a:rPr>
              <a:t>KMPs</a:t>
            </a:r>
          </a:p>
          <a:p>
            <a:pPr marL="835025" lvl="1" indent="-514350" algn="just" eaLnBrk="1" hangingPunct="1">
              <a:buFont typeface="+mj-lt"/>
              <a:buAutoNum type="alphaLcParenR"/>
            </a:pPr>
            <a:r>
              <a:rPr lang="en-US" sz="2300" dirty="0" smtClean="0">
                <a:latin typeface="Arial Unicode MS" pitchFamily="34" charset="-128"/>
                <a:ea typeface="Arial Unicode MS" pitchFamily="34" charset="-128"/>
                <a:cs typeface="Arial Unicode MS" pitchFamily="34" charset="-128"/>
              </a:rPr>
              <a:t>Relative of (a) &amp; (b)</a:t>
            </a:r>
          </a:p>
          <a:p>
            <a:pPr marL="835025" lvl="1" indent="-514350" algn="just" eaLnBrk="1" hangingPunct="1">
              <a:buFont typeface="+mj-lt"/>
              <a:buAutoNum type="alphaLcParenR"/>
            </a:pPr>
            <a:endParaRPr lang="en-US" sz="23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4</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down)">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2775" y="228600"/>
            <a:ext cx="8153400" cy="990600"/>
          </a:xfrm>
        </p:spPr>
        <p:txBody>
          <a:bodyPr/>
          <a:lstStyle/>
          <a:p>
            <a:pPr eaLnBrk="1" hangingPunct="1"/>
            <a:r>
              <a:rPr lang="en-US" b="1" dirty="0" smtClean="0"/>
              <a:t>General Meeting on Requisition </a:t>
            </a:r>
            <a:endParaRPr lang="en-US" dirty="0" smtClean="0"/>
          </a:p>
        </p:txBody>
      </p:sp>
      <p:sp>
        <p:nvSpPr>
          <p:cNvPr id="11267" name="Content Placeholder 2"/>
          <p:cNvSpPr>
            <a:spLocks noGrp="1"/>
          </p:cNvSpPr>
          <p:nvPr>
            <p:ph sz="quarter" idx="1"/>
          </p:nvPr>
        </p:nvSpPr>
        <p:spPr>
          <a:xfrm>
            <a:off x="457200" y="1600200"/>
            <a:ext cx="8382000" cy="5029200"/>
          </a:xfrm>
        </p:spPr>
        <p:txBody>
          <a:bodyPr/>
          <a:lstStyle/>
          <a:p>
            <a:pPr marL="0" indent="0" algn="just" eaLnBrk="1" hangingPunct="1">
              <a:buNone/>
            </a:pPr>
            <a:r>
              <a:rPr lang="en-US" sz="2800" b="1" dirty="0" smtClean="0">
                <a:latin typeface="Arial Unicode MS" pitchFamily="34" charset="-128"/>
                <a:ea typeface="Arial Unicode MS" pitchFamily="34" charset="-128"/>
                <a:cs typeface="Arial Unicode MS" pitchFamily="34" charset="-128"/>
              </a:rPr>
              <a:t>Eligibility :-</a:t>
            </a:r>
          </a:p>
          <a:p>
            <a:pPr marL="0" indent="0" algn="just" eaLnBrk="1" hangingPunct="1">
              <a:buNone/>
            </a:pPr>
            <a:endParaRPr lang="en-US" sz="2800" b="1"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Company having share capital – not less than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paid up capital having voting rights.</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Company having capital not less than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total voting power.</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5</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4000" b="1" dirty="0" smtClean="0"/>
              <a:t>QUORUM OF MEETING (Section 174)</a:t>
            </a:r>
            <a:endParaRPr lang="en-US" sz="4000" dirty="0" smtClean="0"/>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of Public Company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not more than 1000	:    5</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1000 to 5000		:  15</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more than 5000		:  30</a:t>
            </a:r>
          </a:p>
          <a:p>
            <a:pPr lvl="1" algn="just" eaLnBrk="1" hangingPunct="1">
              <a:buFont typeface="Wingdings" pitchFamily="2" charset="2"/>
              <a:buChar char="v"/>
            </a:pPr>
            <a:endParaRPr lang="en-US" sz="25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of Private Company :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2 members personally present</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6</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b="1" dirty="0" smtClean="0"/>
              <a:t>PROXIES </a:t>
            </a:r>
            <a:r>
              <a:rPr lang="en-US" dirty="0" smtClean="0"/>
              <a:t>(Section 105)</a:t>
            </a: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47663" indent="-347663"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Members of Section 8 companies shall not be entitle to appoint proxies unless such person is also a member (Rule 7.7).</a:t>
            </a:r>
          </a:p>
          <a:p>
            <a:pPr marL="347663" indent="-347663"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One person cannot represent proxy for more than 50 members or more than 10% of voting powers</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7</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fontScale="90000"/>
          </a:bodyPr>
          <a:lstStyle/>
          <a:p>
            <a:pPr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Voting through electronic means </a:t>
            </a:r>
            <a:r>
              <a:rPr lang="en-US" dirty="0" smtClean="0"/>
              <a:t>(Section 108)</a:t>
            </a: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47663" indent="-347663"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Applicable to :</a:t>
            </a:r>
          </a:p>
          <a:p>
            <a:pPr marL="777875" lvl="1" indent="-45720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The listed company or</a:t>
            </a:r>
          </a:p>
          <a:p>
            <a:pPr marL="777875" lvl="1" indent="-45720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Company having 500 or more shareholders may provide</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8</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4" y="381000"/>
            <a:ext cx="8302625" cy="838200"/>
          </a:xfrm>
        </p:spPr>
        <p:txBody>
          <a:bodyPr>
            <a:normAutofit/>
          </a:bodyPr>
          <a:lstStyle/>
          <a:p>
            <a:pPr eaLnBrk="1" fontAlgn="auto" hangingPunct="1">
              <a:spcAft>
                <a:spcPts val="0"/>
              </a:spcAft>
              <a:defRPr/>
            </a:pPr>
            <a:r>
              <a:rPr lang="en-US" b="1" dirty="0" smtClean="0"/>
              <a:t>DEMAND FOR POLL </a:t>
            </a:r>
            <a:r>
              <a:rPr lang="en-US" dirty="0" smtClean="0"/>
              <a:t>(Section 103)</a:t>
            </a: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Eligibility :- </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Company having share capital  :   not less than 1/10</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total voting power or aggregate value of shares not less than 5,00,000 (50,000 in 1956 act ).</a:t>
            </a:r>
          </a:p>
          <a:p>
            <a:pPr marL="320040" indent="-320040" algn="just" eaLnBrk="1" fontAlgn="auto" hangingPunct="1">
              <a:spcAft>
                <a:spcPts val="0"/>
              </a:spcAft>
              <a:buFont typeface="Wingdings" pitchFamily="2" charset="2"/>
              <a:buChar char="Ø"/>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Others :   Not less than 1/10</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voting power</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9</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2681</TotalTime>
  <Words>1977</Words>
  <Application>Microsoft Office PowerPoint</Application>
  <PresentationFormat>On-screen Show (4:3)</PresentationFormat>
  <Paragraphs>289</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Median</vt:lpstr>
      <vt:lpstr>             COMPANIES ACT,2013  </vt:lpstr>
      <vt:lpstr>            MEETINGS  /   INVESTORS PROTECTION /  CSR  </vt:lpstr>
      <vt:lpstr>ANNUAL GENERAL MEETING  (SECTION 96)</vt:lpstr>
      <vt:lpstr>Notice of General Meeting </vt:lpstr>
      <vt:lpstr>General Meeting on Requisition </vt:lpstr>
      <vt:lpstr>QUORUM OF MEETING (Section 174)</vt:lpstr>
      <vt:lpstr>PROXIES (Section 105)</vt:lpstr>
      <vt:lpstr>Voting through electronic means (Section 108)</vt:lpstr>
      <vt:lpstr>DEMAND FOR POLL (Section 103)</vt:lpstr>
      <vt:lpstr>POSTAL BALLOT (Section 110) </vt:lpstr>
      <vt:lpstr>ANNUAL RETURN (Section92)  </vt:lpstr>
      <vt:lpstr>Slide 12</vt:lpstr>
      <vt:lpstr>REPORT ON AGM (SECTION 121 RULE 7.26)</vt:lpstr>
      <vt:lpstr>Return of Change in Stake of Promoters (Section 93)  </vt:lpstr>
      <vt:lpstr>Filing of the Resolution and Contracts (Section 117) </vt:lpstr>
      <vt:lpstr>Minutes (Section 118)</vt:lpstr>
      <vt:lpstr>Slide 17</vt:lpstr>
      <vt:lpstr>Maintenance and Inspection of documents in electronic form (Section 120) </vt:lpstr>
      <vt:lpstr>STATUTORY REGISTERS</vt:lpstr>
      <vt:lpstr>Declaration of Beneficial Interest in shares (Section 89)</vt:lpstr>
      <vt:lpstr>INVESTORS’ PROTECTION </vt:lpstr>
      <vt:lpstr>INVESTORS’ PROTECTION</vt:lpstr>
      <vt:lpstr>INVESTORS’ PROTECTION</vt:lpstr>
      <vt:lpstr>INVESTORS’ PROTECTION</vt:lpstr>
      <vt:lpstr>CLASS ACTION SUIT (Section 245)</vt:lpstr>
      <vt:lpstr>CLASS ACTION SUIT (Section 245)</vt:lpstr>
      <vt:lpstr>ELIGIBILITY FOR CLASS ACTION SUIT (Section 245)</vt:lpstr>
      <vt:lpstr>SPECIAL COURTS (Section 435)</vt:lpstr>
      <vt:lpstr>Slide 29</vt:lpstr>
      <vt:lpstr>CORPORATE SOCIAL RESPONSIBILITIES  (Section 135) </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350</cp:revision>
  <dcterms:created xsi:type="dcterms:W3CDTF">2006-08-16T00:00:00Z</dcterms:created>
  <dcterms:modified xsi:type="dcterms:W3CDTF">2014-06-16T09:37:17Z</dcterms:modified>
</cp:coreProperties>
</file>